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9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30ADAE-BA22-4A6D-B9B4-0C4BAC5F7A90}">
  <a:tblStyle styleId="{5D30ADAE-BA22-4A6D-B9B4-0C4BAC5F7A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43D39A0-6F0E-4E6E-A7A4-99C4A4F8A9D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08" d="100"/>
          <a:sy n="208" d="100"/>
        </p:scale>
        <p:origin x="440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viewProps" Target="view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615892aab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615892aab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615892aa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615892aa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600f54f16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600f54f16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Theorie voor chronische pijn vroeger en pijn nu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615892aab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615892aab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600f54f163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600f54f163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15892aab9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615892aab9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615892aab9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615892aab9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615892aab9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615892aab9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615892aab9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615892aab9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615892aab9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615892aab9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615892aab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615892aab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615892aab9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615892aab9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615892aab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615892aab9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615892aab9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615892aab9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615892aab9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615892aab9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622de6ef55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622de6ef55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6337df1793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6337df1793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6af7cb66c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6af7cb66c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6337df1793_1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6337df1793_1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6337df1793_1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6337df1793_1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615892aab9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615892aab9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622de6ef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622de6ef5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622de6ef5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622de6ef55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659515b90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659515b90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622de6ef55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622de6ef55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600f54f16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600f54f16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600f54f163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600f54f163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600f54f16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600f54f16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600f54f163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600f54f163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600f54f163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600f54f163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600f54f163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600f54f163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600f54f163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600f54f163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15892aab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615892aab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6337df1793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6337df1793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6337df1793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6337df1793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600f54f163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600f54f163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600f54f163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600f54f163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600f54f163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600f54f163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600f54f163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600f54f163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600f54f163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600f54f163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600f54f16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600f54f163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00f54f163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00f54f163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600f54f163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600f54f163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00f54f16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600f54f16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Heel subjectief van kant van de patiënt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600f54f163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600f54f163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600f54f163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600f54f163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600f54f163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600f54f163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600f54f163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600f54f163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6337df1793_1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6337df1793_1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600f54f163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600f54f163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600f54f163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600f54f163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600f54f163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600f54f163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600f54f163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600f54f163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600f54f163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600f54f163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600f54f16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600f54f16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600f54f163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600f54f163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Heel subjectief van kant van de patiënt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600f54f163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600f54f163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600f54f16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600f54f16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103a654a1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103a654a1e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6af7cb66c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6af7cb66c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16fb1224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116fb1224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6337df1793_1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6337df1793_1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6337df1793_1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6337df1793_1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6337df1793_1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6337df1793_1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6337df1793_1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6337df1793_1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6337df1793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6337df1793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6337df1793_1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6337df1793_1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6337df1793_1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6337df1793_1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6337df1793_1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6337df1793_1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6337df1793_1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6337df1793_1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6337df1793_1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6337df1793_1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63cb5c94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63cb5c94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63cb5c9456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63cb5c9456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70559279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70559279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63cb5c945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63cb5c945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6af7cb66c4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6af7cb66c4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615892aab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615892aab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63cb5c945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63cb5c945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63cb5c945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63cb5c945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3cb5c945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3cb5c945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63cb5c945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63cb5c945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63cb5c9456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63cb5c9456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63cb5c945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63cb5c945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63cb5c9456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63cb5c9456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6337df1793_1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6337df1793_1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6337df1793_1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6337df1793_1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6af7cb66c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6af7cb66c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15892aab9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615892aab9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6af7cb66c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6af7cb66c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3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6" name="Google Shape;96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perback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8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4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>
            <a:spLocks noGrp="1"/>
          </p:cNvSpPr>
          <p:nvPr>
            <p:ph type="ctrTitle"/>
          </p:nvPr>
        </p:nvSpPr>
        <p:spPr>
          <a:xfrm>
            <a:off x="3221000" y="1404975"/>
            <a:ext cx="5129100" cy="322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 err="1">
                <a:latin typeface="Calibri"/>
                <a:ea typeface="Calibri"/>
                <a:cs typeface="Calibri"/>
                <a:sym typeface="Calibri"/>
              </a:rPr>
              <a:t>Overdruksyndroom</a:t>
            </a:r>
            <a:r>
              <a:rPr lang="en-GB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latin typeface="Calibri"/>
                <a:ea typeface="Calibri"/>
                <a:cs typeface="Calibri"/>
                <a:sym typeface="Calibri"/>
              </a:rPr>
              <a:t>&amp; </a:t>
            </a:r>
            <a:r>
              <a:rPr lang="en-GB" sz="3600" dirty="0" err="1">
                <a:latin typeface="Calibri"/>
                <a:ea typeface="Calibri"/>
                <a:cs typeface="Calibri"/>
                <a:sym typeface="Calibri"/>
              </a:rPr>
              <a:t>Tarlov</a:t>
            </a:r>
            <a:r>
              <a:rPr lang="en-GB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600" dirty="0" err="1">
                <a:latin typeface="Calibri"/>
                <a:ea typeface="Calibri"/>
                <a:cs typeface="Calibri"/>
                <a:sym typeface="Calibri"/>
              </a:rPr>
              <a:t>cysten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Mieke Hulens MD PhD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 err="1">
                <a:latin typeface="Calibri"/>
                <a:ea typeface="Calibri"/>
                <a:cs typeface="Calibri"/>
                <a:sym typeface="Calibri"/>
              </a:rPr>
              <a:t>Fysische</a:t>
            </a:r>
            <a:r>
              <a:rPr lang="en-GB"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dirty="0" err="1">
                <a:latin typeface="Calibri"/>
                <a:ea typeface="Calibri"/>
                <a:cs typeface="Calibri"/>
                <a:sym typeface="Calibri"/>
              </a:rPr>
              <a:t>geneeskunde</a:t>
            </a:r>
            <a:r>
              <a:rPr lang="en-GB" sz="1400" dirty="0">
                <a:latin typeface="Calibri"/>
                <a:ea typeface="Calibri"/>
                <a:cs typeface="Calibri"/>
                <a:sym typeface="Calibri"/>
              </a:rPr>
              <a:t> - EMG</a:t>
            </a:r>
            <a:endParaRPr sz="1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400" dirty="0" err="1">
                <a:latin typeface="Calibri"/>
                <a:ea typeface="Calibri"/>
                <a:cs typeface="Calibri"/>
                <a:sym typeface="Calibri"/>
              </a:rPr>
              <a:t>Revalidatiewetenschappen</a:t>
            </a:r>
            <a:r>
              <a:rPr lang="en-GB" sz="14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1400" dirty="0" err="1">
                <a:latin typeface="Calibri"/>
                <a:ea typeface="Calibri"/>
                <a:cs typeface="Calibri"/>
                <a:sym typeface="Calibri"/>
              </a:rPr>
              <a:t>KULeuven</a:t>
            </a:r>
            <a:endParaRPr sz="14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5050" y="1037800"/>
            <a:ext cx="2925075" cy="33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2525" y="2187896"/>
            <a:ext cx="1301500" cy="140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4"/>
          <p:cNvSpPr txBox="1">
            <a:spLocks noGrp="1"/>
          </p:cNvSpPr>
          <p:nvPr>
            <p:ph type="body" idx="1"/>
          </p:nvPr>
        </p:nvSpPr>
        <p:spPr>
          <a:xfrm>
            <a:off x="845075" y="892750"/>
            <a:ext cx="3052500" cy="3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Aspecifieke lagerugpijn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iriformis syndro</a:t>
            </a: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om</a:t>
            </a:r>
            <a:endParaRPr sz="1800" baseline="30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Slijmbeursontsteking heup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occygodyni</a:t>
            </a: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hroni</a:t>
            </a: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sche bekkenpijn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udendus neuralg</a:t>
            </a: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ie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Fibromyalgie</a:t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Centrale sensitisatie</a:t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Post-whiplash syndroom</a:t>
            </a:r>
            <a:endParaRPr baseline="30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34"/>
          <p:cNvSpPr txBox="1">
            <a:spLocks noGrp="1"/>
          </p:cNvSpPr>
          <p:nvPr>
            <p:ph type="title"/>
          </p:nvPr>
        </p:nvSpPr>
        <p:spPr>
          <a:xfrm>
            <a:off x="311700" y="134650"/>
            <a:ext cx="8520600" cy="7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Diagnoses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34"/>
          <p:cNvSpPr txBox="1"/>
          <p:nvPr/>
        </p:nvSpPr>
        <p:spPr>
          <a:xfrm>
            <a:off x="4301400" y="892750"/>
            <a:ext cx="3605400" cy="37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Vulvodynie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Chronische prostaatpijn</a:t>
            </a:r>
            <a:endParaRPr sz="1800" baseline="30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Blaaspijnsyndroom</a:t>
            </a:r>
            <a:endParaRPr sz="1800" baseline="30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Interstitiële cystitis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Mislukte-rugoperatie-syndroom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Spastisch colon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Bekkeninstabiliteit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Chronisch vermoeidheidssyndroom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...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5"/>
          <p:cNvSpPr txBox="1">
            <a:spLocks noGrp="1"/>
          </p:cNvSpPr>
          <p:nvPr>
            <p:ph type="body" idx="1"/>
          </p:nvPr>
        </p:nvSpPr>
        <p:spPr>
          <a:xfrm>
            <a:off x="708975" y="757375"/>
            <a:ext cx="7736700" cy="40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Infiltraties</a:t>
            </a:r>
            <a:r>
              <a:rPr lang="en-GB" sz="22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rug, bekken, staartbeen, pudenduszenuw, piriformis</a:t>
            </a:r>
            <a:endParaRPr sz="22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Heelkunde</a:t>
            </a:r>
            <a:r>
              <a:rPr lang="en-GB" sz="22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rug, baarmoeder, eierstok, endometriose, aambeien, staartbeen, dikke darm, blaas ophangen, heupprothese, blaas-stimulator </a:t>
            </a:r>
            <a:endParaRPr sz="22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Medicatie</a:t>
            </a:r>
            <a:endParaRPr sz="22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pijnstillers, maagbeschermers, slaapmedicatie, antidepressiva, antibiotica chronische prostatitis, ... </a:t>
            </a:r>
            <a:endParaRPr sz="22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title"/>
          </p:nvPr>
        </p:nvSpPr>
        <p:spPr>
          <a:xfrm>
            <a:off x="551175" y="249175"/>
            <a:ext cx="8520600" cy="7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Behandelingen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6534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695C"/>
                </a:solidFill>
                <a:latin typeface="Arial"/>
                <a:ea typeface="Arial"/>
                <a:cs typeface="Arial"/>
                <a:sym typeface="Arial"/>
              </a:rPr>
              <a:t>Centrale sensitisatie</a:t>
            </a:r>
            <a:endParaRPr sz="3600">
              <a:solidFill>
                <a:srgbClr val="00695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6"/>
          <p:cNvSpPr txBox="1"/>
          <p:nvPr/>
        </p:nvSpPr>
        <p:spPr>
          <a:xfrm>
            <a:off x="3611175" y="2003825"/>
            <a:ext cx="1232400" cy="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88" name="Google Shape;188;p36"/>
          <p:cNvSpPr txBox="1"/>
          <p:nvPr/>
        </p:nvSpPr>
        <p:spPr>
          <a:xfrm>
            <a:off x="9419025" y="2886800"/>
            <a:ext cx="61722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89" name="Google Shape;18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4500" y="0"/>
            <a:ext cx="4834324" cy="50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7"/>
          <p:cNvSpPr txBox="1">
            <a:spLocks noGrp="1"/>
          </p:cNvSpPr>
          <p:nvPr>
            <p:ph type="title"/>
          </p:nvPr>
        </p:nvSpPr>
        <p:spPr>
          <a:xfrm>
            <a:off x="1003750" y="2074525"/>
            <a:ext cx="78285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Centrale sensitisatie?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4950" y="1162737"/>
            <a:ext cx="2432125" cy="243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1175" y="978288"/>
            <a:ext cx="5581650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9"/>
          <p:cNvSpPr txBox="1">
            <a:spLocks noGrp="1"/>
          </p:cNvSpPr>
          <p:nvPr>
            <p:ph type="title"/>
          </p:nvPr>
        </p:nvSpPr>
        <p:spPr>
          <a:xfrm>
            <a:off x="226000" y="2039750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Overdruksyndroom</a:t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6350" y="152400"/>
            <a:ext cx="3287243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40"/>
          <p:cNvSpPr txBox="1"/>
          <p:nvPr/>
        </p:nvSpPr>
        <p:spPr>
          <a:xfrm>
            <a:off x="1232300" y="632225"/>
            <a:ext cx="15858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Hersenen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40"/>
          <p:cNvSpPr txBox="1"/>
          <p:nvPr/>
        </p:nvSpPr>
        <p:spPr>
          <a:xfrm>
            <a:off x="1524025" y="2702700"/>
            <a:ext cx="15858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Hersenstam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40"/>
          <p:cNvSpPr txBox="1"/>
          <p:nvPr/>
        </p:nvSpPr>
        <p:spPr>
          <a:xfrm>
            <a:off x="1901425" y="3637375"/>
            <a:ext cx="15858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Ruggenmerg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40"/>
          <p:cNvSpPr txBox="1"/>
          <p:nvPr/>
        </p:nvSpPr>
        <p:spPr>
          <a:xfrm>
            <a:off x="1232300" y="1774600"/>
            <a:ext cx="15858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Oogzenuw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40"/>
          <p:cNvSpPr txBox="1"/>
          <p:nvPr/>
        </p:nvSpPr>
        <p:spPr>
          <a:xfrm>
            <a:off x="2238375" y="4156450"/>
            <a:ext cx="15858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Zenuwwortels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0" name="Google Shape;220;p40"/>
          <p:cNvCxnSpPr/>
          <p:nvPr/>
        </p:nvCxnSpPr>
        <p:spPr>
          <a:xfrm>
            <a:off x="2421725" y="889400"/>
            <a:ext cx="1618200" cy="3321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1" name="Google Shape;221;p40"/>
          <p:cNvCxnSpPr/>
          <p:nvPr/>
        </p:nvCxnSpPr>
        <p:spPr>
          <a:xfrm>
            <a:off x="2421725" y="2000275"/>
            <a:ext cx="857400" cy="2073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2" name="Google Shape;222;p40"/>
          <p:cNvCxnSpPr/>
          <p:nvPr/>
        </p:nvCxnSpPr>
        <p:spPr>
          <a:xfrm rot="10800000" flipH="1">
            <a:off x="3056350" y="2646700"/>
            <a:ext cx="1583400" cy="2091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3" name="Google Shape;223;p40"/>
          <p:cNvCxnSpPr>
            <a:stCxn id="217" idx="3"/>
          </p:cNvCxnSpPr>
          <p:nvPr/>
        </p:nvCxnSpPr>
        <p:spPr>
          <a:xfrm rot="10800000" flipH="1">
            <a:off x="3487225" y="3682675"/>
            <a:ext cx="1363500" cy="1422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4" name="Google Shape;224;p40"/>
          <p:cNvCxnSpPr/>
          <p:nvPr/>
        </p:nvCxnSpPr>
        <p:spPr>
          <a:xfrm rot="10800000" flipH="1">
            <a:off x="3824175" y="4372050"/>
            <a:ext cx="729900" cy="255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5" name="Google Shape;225;p40"/>
          <p:cNvSpPr txBox="1"/>
          <p:nvPr/>
        </p:nvSpPr>
        <p:spPr>
          <a:xfrm>
            <a:off x="697600" y="145775"/>
            <a:ext cx="33423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2"/>
                </a:solidFill>
              </a:rPr>
              <a:t>Cerebrospinaal vocht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226" name="Google Shape;22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6350" y="152400"/>
            <a:ext cx="3287243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1"/>
          <p:cNvSpPr txBox="1"/>
          <p:nvPr/>
        </p:nvSpPr>
        <p:spPr>
          <a:xfrm>
            <a:off x="6343600" y="1114450"/>
            <a:ext cx="18966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Flow naar de hersenkamers links en rechts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3" name="Google Shape;233;p41"/>
          <p:cNvCxnSpPr>
            <a:stCxn id="232" idx="1"/>
          </p:cNvCxnSpPr>
          <p:nvPr/>
        </p:nvCxnSpPr>
        <p:spPr>
          <a:xfrm flipH="1">
            <a:off x="5122000" y="1350250"/>
            <a:ext cx="1221600" cy="6429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4" name="Google Shape;234;p41"/>
          <p:cNvSpPr txBox="1"/>
          <p:nvPr/>
        </p:nvSpPr>
        <p:spPr>
          <a:xfrm>
            <a:off x="6215050" y="152400"/>
            <a:ext cx="22932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Productie hersenvocht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Plexus choroideus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5" name="Google Shape;235;p41"/>
          <p:cNvCxnSpPr/>
          <p:nvPr/>
        </p:nvCxnSpPr>
        <p:spPr>
          <a:xfrm flipH="1">
            <a:off x="4532650" y="388200"/>
            <a:ext cx="1682400" cy="12621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6" name="Google Shape;236;p41"/>
          <p:cNvSpPr txBox="1"/>
          <p:nvPr/>
        </p:nvSpPr>
        <p:spPr>
          <a:xfrm>
            <a:off x="636425" y="401025"/>
            <a:ext cx="2483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2"/>
                </a:solidFill>
              </a:rPr>
              <a:t>Productie en stroom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237" name="Google Shape;23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350" y="152400"/>
            <a:ext cx="3287243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2"/>
          <p:cNvSpPr txBox="1"/>
          <p:nvPr/>
        </p:nvSpPr>
        <p:spPr>
          <a:xfrm>
            <a:off x="5935275" y="1671650"/>
            <a:ext cx="18966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Derde ventrikel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4" name="Google Shape;244;p42"/>
          <p:cNvCxnSpPr>
            <a:stCxn id="243" idx="1"/>
          </p:cNvCxnSpPr>
          <p:nvPr/>
        </p:nvCxnSpPr>
        <p:spPr>
          <a:xfrm flipH="1">
            <a:off x="4017075" y="1907450"/>
            <a:ext cx="1918200" cy="750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5" name="Google Shape;245;p42"/>
          <p:cNvCxnSpPr>
            <a:stCxn id="246" idx="1"/>
          </p:cNvCxnSpPr>
          <p:nvPr/>
        </p:nvCxnSpPr>
        <p:spPr>
          <a:xfrm rot="10800000">
            <a:off x="4244575" y="2543025"/>
            <a:ext cx="2080500" cy="813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6" name="Google Shape;246;p42"/>
          <p:cNvSpPr txBox="1"/>
          <p:nvPr/>
        </p:nvSpPr>
        <p:spPr>
          <a:xfrm>
            <a:off x="6325075" y="2388525"/>
            <a:ext cx="19779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Vierde ventrikel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42"/>
          <p:cNvSpPr txBox="1"/>
          <p:nvPr/>
        </p:nvSpPr>
        <p:spPr>
          <a:xfrm>
            <a:off x="6196275" y="2942500"/>
            <a:ext cx="1635600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Tussen hersenen en schedeldak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8" name="Google Shape;248;p42"/>
          <p:cNvCxnSpPr/>
          <p:nvPr/>
        </p:nvCxnSpPr>
        <p:spPr>
          <a:xfrm rot="10800000">
            <a:off x="4445775" y="3075850"/>
            <a:ext cx="1737000" cy="1935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49" name="Google Shape;24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874" y="183075"/>
            <a:ext cx="6406268" cy="469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3"/>
          <p:cNvSpPr txBox="1"/>
          <p:nvPr/>
        </p:nvSpPr>
        <p:spPr>
          <a:xfrm>
            <a:off x="7310700" y="1064325"/>
            <a:ext cx="15216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Symptomen?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43"/>
          <p:cNvSpPr txBox="1"/>
          <p:nvPr/>
        </p:nvSpPr>
        <p:spPr>
          <a:xfrm>
            <a:off x="589350" y="225025"/>
            <a:ext cx="2561100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2"/>
                </a:solidFill>
              </a:rPr>
              <a:t>Overdruk</a:t>
            </a:r>
            <a:endParaRPr sz="2400">
              <a:solidFill>
                <a:schemeClr val="lt2"/>
              </a:solidFill>
            </a:endParaRPr>
          </a:p>
        </p:txBody>
      </p:sp>
      <p:cxnSp>
        <p:nvCxnSpPr>
          <p:cNvPr id="257" name="Google Shape;257;p43"/>
          <p:cNvCxnSpPr/>
          <p:nvPr/>
        </p:nvCxnSpPr>
        <p:spPr>
          <a:xfrm flipH="1">
            <a:off x="2766600" y="4093450"/>
            <a:ext cx="525000" cy="108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58" name="Google Shape;25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>
            <a:spLocks noGrp="1"/>
          </p:cNvSpPr>
          <p:nvPr>
            <p:ph type="title"/>
          </p:nvPr>
        </p:nvSpPr>
        <p:spPr>
          <a:xfrm>
            <a:off x="568975" y="445025"/>
            <a:ext cx="82632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Dokter, die witte bolletjes?</a:t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2" name="Google Shape;112;p26"/>
          <p:cNvCxnSpPr/>
          <p:nvPr/>
        </p:nvCxnSpPr>
        <p:spPr>
          <a:xfrm flipH="1">
            <a:off x="7931325" y="2583125"/>
            <a:ext cx="398400" cy="1821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13" name="Google Shape;11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7100" y="1110275"/>
            <a:ext cx="2881183" cy="33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1850" y="1110275"/>
            <a:ext cx="2554273" cy="33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4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65" name="Google Shape;26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8625" y="632899"/>
            <a:ext cx="4720800" cy="3877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p44"/>
          <p:cNvCxnSpPr/>
          <p:nvPr/>
        </p:nvCxnSpPr>
        <p:spPr>
          <a:xfrm flipH="1">
            <a:off x="5054950" y="2566350"/>
            <a:ext cx="525000" cy="108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67" name="Google Shape;26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7725" y="152400"/>
            <a:ext cx="3588552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8170" y="0"/>
            <a:ext cx="496165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" flipH="1">
            <a:off x="4409954" y="3496725"/>
            <a:ext cx="794126" cy="48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796415">
            <a:off x="5831004" y="1998025"/>
            <a:ext cx="3082167" cy="187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1170" y="0"/>
            <a:ext cx="496165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7"/>
          <p:cNvSpPr/>
          <p:nvPr/>
        </p:nvSpPr>
        <p:spPr>
          <a:xfrm>
            <a:off x="5732850" y="117875"/>
            <a:ext cx="192888" cy="150012"/>
          </a:xfrm>
          <a:prstGeom prst="cloud">
            <a:avLst/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47"/>
          <p:cNvSpPr/>
          <p:nvPr/>
        </p:nvSpPr>
        <p:spPr>
          <a:xfrm>
            <a:off x="4708166" y="267900"/>
            <a:ext cx="1359050" cy="4822025"/>
          </a:xfrm>
          <a:custGeom>
            <a:avLst/>
            <a:gdLst/>
            <a:ahLst/>
            <a:cxnLst/>
            <a:rect l="l" t="t" r="r" b="b"/>
            <a:pathLst>
              <a:path w="54362" h="192881" extrusionOk="0">
                <a:moveTo>
                  <a:pt x="49131" y="0"/>
                </a:moveTo>
                <a:cubicBezTo>
                  <a:pt x="50828" y="2931"/>
                  <a:pt x="55725" y="6183"/>
                  <a:pt x="53846" y="9001"/>
                </a:cubicBezTo>
                <a:cubicBezTo>
                  <a:pt x="51505" y="12511"/>
                  <a:pt x="46569" y="13315"/>
                  <a:pt x="42702" y="15002"/>
                </a:cubicBezTo>
                <a:cubicBezTo>
                  <a:pt x="32626" y="19399"/>
                  <a:pt x="22886" y="24619"/>
                  <a:pt x="13555" y="30432"/>
                </a:cubicBezTo>
                <a:cubicBezTo>
                  <a:pt x="7440" y="34241"/>
                  <a:pt x="4908" y="31588"/>
                  <a:pt x="1125" y="37719"/>
                </a:cubicBezTo>
                <a:cubicBezTo>
                  <a:pt x="-1276" y="41610"/>
                  <a:pt x="1125" y="46863"/>
                  <a:pt x="1125" y="51435"/>
                </a:cubicBezTo>
                <a:cubicBezTo>
                  <a:pt x="1125" y="63681"/>
                  <a:pt x="3442" y="75860"/>
                  <a:pt x="5840" y="87868"/>
                </a:cubicBezTo>
                <a:cubicBezTo>
                  <a:pt x="8229" y="99830"/>
                  <a:pt x="6314" y="112466"/>
                  <a:pt x="9269" y="124301"/>
                </a:cubicBezTo>
                <a:cubicBezTo>
                  <a:pt x="10066" y="127492"/>
                  <a:pt x="8228" y="131217"/>
                  <a:pt x="9698" y="134159"/>
                </a:cubicBezTo>
                <a:cubicBezTo>
                  <a:pt x="13606" y="141979"/>
                  <a:pt x="12718" y="151396"/>
                  <a:pt x="14841" y="159877"/>
                </a:cubicBezTo>
                <a:cubicBezTo>
                  <a:pt x="17584" y="170837"/>
                  <a:pt x="22557" y="181583"/>
                  <a:pt x="22557" y="192881"/>
                </a:cubicBezTo>
              </a:path>
            </a:pathLst>
          </a:custGeom>
          <a:noFill/>
          <a:ln w="28575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89" name="Google Shape;28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1125" y="55950"/>
            <a:ext cx="4392025" cy="484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600" y="0"/>
            <a:ext cx="6742683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9"/>
          <p:cNvSpPr txBox="1"/>
          <p:nvPr/>
        </p:nvSpPr>
        <p:spPr>
          <a:xfrm>
            <a:off x="4548200" y="511975"/>
            <a:ext cx="28098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Ruggenmergzak</a:t>
            </a:r>
            <a:endParaRPr sz="1800"/>
          </a:p>
        </p:txBody>
      </p:sp>
      <p:pic>
        <p:nvPicPr>
          <p:cNvPr id="302" name="Google Shape;30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0"/>
          <p:cNvSpPr txBox="1">
            <a:spLocks noGrp="1"/>
          </p:cNvSpPr>
          <p:nvPr>
            <p:ph type="title"/>
          </p:nvPr>
        </p:nvSpPr>
        <p:spPr>
          <a:xfrm>
            <a:off x="311700" y="21942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Tarlov cysten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538" y="23800"/>
            <a:ext cx="4886325" cy="509587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51"/>
          <p:cNvSpPr/>
          <p:nvPr/>
        </p:nvSpPr>
        <p:spPr>
          <a:xfrm>
            <a:off x="5646675" y="1391300"/>
            <a:ext cx="1714500" cy="378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5" name="Google Shape;31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9588" y="1603475"/>
            <a:ext cx="3590925" cy="3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4913" y="219063"/>
            <a:ext cx="2676525" cy="446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9089" y="-41650"/>
            <a:ext cx="224182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220075" cy="455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7"/>
          <p:cNvSpPr txBox="1">
            <a:spLocks noGrp="1"/>
          </p:cNvSpPr>
          <p:nvPr>
            <p:ph type="ctrTitle"/>
          </p:nvPr>
        </p:nvSpPr>
        <p:spPr>
          <a:xfrm>
            <a:off x="280471" y="4766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 b="1">
                <a:solidFill>
                  <a:schemeClr val="accent2"/>
                </a:solidFill>
                <a:highlight>
                  <a:schemeClr val="lt1"/>
                </a:highlight>
              </a:rPr>
              <a:t>If people realized how little doctors knew, they’d be very scared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2"/>
                </a:solidFill>
                <a:highlight>
                  <a:srgbClr val="FFFFFF"/>
                </a:highlight>
              </a:rPr>
              <a:t>Als de mensen wisten </a:t>
            </a:r>
            <a:endParaRPr sz="1400" b="1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2"/>
                </a:solidFill>
                <a:highlight>
                  <a:srgbClr val="FFFFFF"/>
                </a:highlight>
              </a:rPr>
              <a:t>hoe weinig dokters weten, </a:t>
            </a:r>
            <a:endParaRPr sz="1400" b="1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2"/>
                </a:solidFill>
                <a:highlight>
                  <a:srgbClr val="FFFFFF"/>
                </a:highlight>
              </a:rPr>
              <a:t>zouden ze heel bang zijn.</a:t>
            </a:r>
            <a:endParaRPr sz="1400"/>
          </a:p>
        </p:txBody>
      </p:sp>
      <p:sp>
        <p:nvSpPr>
          <p:cNvPr id="121" name="Google Shape;121;p27"/>
          <p:cNvSpPr txBox="1">
            <a:spLocks noGrp="1"/>
          </p:cNvSpPr>
          <p:nvPr>
            <p:ph type="subTitle" idx="1"/>
          </p:nvPr>
        </p:nvSpPr>
        <p:spPr>
          <a:xfrm>
            <a:off x="280475" y="25292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Lisa Sanders</a:t>
            </a:r>
            <a:endParaRPr sz="1400"/>
          </a:p>
        </p:txBody>
      </p:sp>
      <p:pic>
        <p:nvPicPr>
          <p:cNvPr id="122" name="Google Shape;12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2700" y="3060775"/>
            <a:ext cx="1716126" cy="169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4"/>
          <p:cNvSpPr txBox="1">
            <a:spLocks noGrp="1"/>
          </p:cNvSpPr>
          <p:nvPr>
            <p:ph type="title"/>
          </p:nvPr>
        </p:nvSpPr>
        <p:spPr>
          <a:xfrm>
            <a:off x="5185125" y="351375"/>
            <a:ext cx="19554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Overdruk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0250" y="1101600"/>
            <a:ext cx="3752850" cy="33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1371675" y="1101600"/>
            <a:ext cx="2324100" cy="30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54"/>
          <p:cNvSpPr txBox="1">
            <a:spLocks noGrp="1"/>
          </p:cNvSpPr>
          <p:nvPr>
            <p:ph type="title"/>
          </p:nvPr>
        </p:nvSpPr>
        <p:spPr>
          <a:xfrm>
            <a:off x="1664175" y="388200"/>
            <a:ext cx="19554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Normaal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Open </a:t>
            </a:r>
            <a:r>
              <a:rPr lang="en-GB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cysten</a:t>
            </a:r>
            <a:r>
              <a:rPr lang="en-GB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r>
              <a:rPr lang="en-GB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Gesloten</a:t>
            </a:r>
            <a:r>
              <a:rPr lang="en-GB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cysten</a:t>
            </a:r>
            <a:endParaRPr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55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44" name="Google Shape;34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292" y="996969"/>
            <a:ext cx="7179124" cy="3976374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55"/>
          <p:cNvSpPr/>
          <p:nvPr/>
        </p:nvSpPr>
        <p:spPr>
          <a:xfrm>
            <a:off x="2894525" y="1915800"/>
            <a:ext cx="1405500" cy="1311900"/>
          </a:xfrm>
          <a:prstGeom prst="ellipse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55"/>
          <p:cNvSpPr/>
          <p:nvPr/>
        </p:nvSpPr>
        <p:spPr>
          <a:xfrm>
            <a:off x="4483775" y="1915800"/>
            <a:ext cx="1405500" cy="1311900"/>
          </a:xfrm>
          <a:prstGeom prst="ellipse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7" name="Google Shape;34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Tarlov cysten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56"/>
          <p:cNvSpPr txBox="1">
            <a:spLocks noGrp="1"/>
          </p:cNvSpPr>
          <p:nvPr>
            <p:ph type="body" idx="1"/>
          </p:nvPr>
        </p:nvSpPr>
        <p:spPr>
          <a:xfrm>
            <a:off x="1083100" y="984650"/>
            <a:ext cx="66957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Niet iedereen						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Afh. v elasticiteit bindweefsel, arachnoïditis, val, ...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Fibromyalgie: 	</a:t>
            </a:r>
            <a:r>
              <a:rPr lang="en-GB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39%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 (≥ 6 mm) + 					   </a:t>
            </a:r>
            <a:r>
              <a:rPr lang="en-GB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18%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 meerdere verbredingen (</a:t>
            </a:r>
            <a:r>
              <a:rPr lang="en-GB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57%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(Normaal: 13%)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Afmeting cyste heeft geen belang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Aantal cysten heeft geen belang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Google Shape;35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6171" y="2140625"/>
            <a:ext cx="2375325" cy="246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7"/>
          <p:cNvSpPr txBox="1">
            <a:spLocks noGrp="1"/>
          </p:cNvSpPr>
          <p:nvPr>
            <p:ph type="body" idx="1"/>
          </p:nvPr>
        </p:nvSpPr>
        <p:spPr>
          <a:xfrm>
            <a:off x="311700" y="1484950"/>
            <a:ext cx="8520600" cy="30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Bewijzen voor een neurologische oorzaak </a:t>
            </a:r>
            <a:endParaRPr sz="30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van de pijnsymptomen </a:t>
            </a:r>
            <a:endParaRPr sz="30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61" name="Google Shape;36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>
                <a:latin typeface="Arial"/>
                <a:ea typeface="Arial"/>
                <a:cs typeface="Arial"/>
                <a:sym typeface="Arial"/>
              </a:rPr>
              <a:t>Evidentie voor neurologische oorzaak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8"/>
          <p:cNvSpPr txBox="1">
            <a:spLocks noGrp="1"/>
          </p:cNvSpPr>
          <p:nvPr>
            <p:ph type="body" idx="1"/>
          </p:nvPr>
        </p:nvSpPr>
        <p:spPr>
          <a:xfrm>
            <a:off x="961975" y="1171600"/>
            <a:ext cx="77550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Klachten</a:t>
            </a:r>
            <a:r>
              <a:rPr lang="en-GB" b="1" i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lijken op andere zenuwaandoeningen (diabetes)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GB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voosheid, prikken, naalden, singelen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GB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pijnscheuten, elektrische schokken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GB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pijn bij aanraken huid of dragen van kleding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GB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brandend 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GB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gevoeligheid aan temperatuur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GB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ernstige drukpijn 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GB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zwaktegevoel 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68" name="Google Shape;36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3750" y="1658750"/>
            <a:ext cx="2068200" cy="205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>
                <a:latin typeface="Arial"/>
                <a:ea typeface="Arial"/>
                <a:cs typeface="Arial"/>
                <a:sym typeface="Arial"/>
              </a:rPr>
              <a:t>Evidentie voor neurologische oorzaak 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59"/>
          <p:cNvSpPr txBox="1">
            <a:spLocks noGrp="1"/>
          </p:cNvSpPr>
          <p:nvPr>
            <p:ph type="body" idx="1"/>
          </p:nvPr>
        </p:nvSpPr>
        <p:spPr>
          <a:xfrm>
            <a:off x="464100" y="1171600"/>
            <a:ext cx="83682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i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Klinisch onderzoek</a:t>
            </a:r>
            <a:r>
              <a:rPr lang="en-GB" sz="240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40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LINKS ≠ RECHTS</a:t>
            </a:r>
            <a:endParaRPr sz="1400" b="1" i="1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Pinpriktest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Vibratiezin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highlight>
                <a:srgbClr val="FFFFFE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Reflexen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Spierkracht</a:t>
            </a:r>
            <a:r>
              <a:rPr lang="en-GB" i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 ↓ 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76" name="Google Shape;37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5400" y="445025"/>
            <a:ext cx="1990775" cy="10779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7" name="Google Shape;377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5400" y="1652600"/>
            <a:ext cx="1990776" cy="1135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5393" y="2788275"/>
            <a:ext cx="1876526" cy="10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Arial"/>
                <a:ea typeface="Arial"/>
                <a:cs typeface="Arial"/>
                <a:sym typeface="Arial"/>
              </a:rPr>
              <a:t>Evidentie voor neurologische oorzaak </a:t>
            </a:r>
            <a:endParaRPr sz="1800"/>
          </a:p>
        </p:txBody>
      </p:sp>
      <p:sp>
        <p:nvSpPr>
          <p:cNvPr id="385" name="Google Shape;385;p60"/>
          <p:cNvSpPr txBox="1">
            <a:spLocks noGrp="1"/>
          </p:cNvSpPr>
          <p:nvPr>
            <p:ph type="body" idx="1"/>
          </p:nvPr>
        </p:nvSpPr>
        <p:spPr>
          <a:xfrm>
            <a:off x="570125" y="959850"/>
            <a:ext cx="74850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GB" b="1" i="1">
                <a:solidFill>
                  <a:schemeClr val="lt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Dunne vezel neuropathie</a:t>
            </a:r>
            <a:endParaRPr>
              <a:solidFill>
                <a:schemeClr val="lt2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Huid Biopsies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9450" y="338424"/>
            <a:ext cx="4172850" cy="258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202" y="2252325"/>
            <a:ext cx="3410749" cy="19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>
                <a:latin typeface="Arial"/>
                <a:ea typeface="Arial"/>
                <a:cs typeface="Arial"/>
                <a:sym typeface="Arial"/>
              </a:rPr>
              <a:t>Evidentie voor neurologische oorzaak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61"/>
          <p:cNvSpPr txBox="1">
            <a:spLocks noGrp="1"/>
          </p:cNvSpPr>
          <p:nvPr>
            <p:ph type="body" idx="1"/>
          </p:nvPr>
        </p:nvSpPr>
        <p:spPr>
          <a:xfrm>
            <a:off x="311700" y="110175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EMG voeten en sluitspier</a:t>
            </a:r>
            <a:endParaRPr b="1" i="1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1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1200" b="1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95" name="Google Shape;39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2600" y="1481125"/>
            <a:ext cx="3524250" cy="26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3775" y="2215000"/>
            <a:ext cx="2667801" cy="147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>
                <a:latin typeface="Arial"/>
                <a:ea typeface="Arial"/>
                <a:cs typeface="Arial"/>
                <a:sym typeface="Arial"/>
              </a:rPr>
              <a:t>Evidentie voor neurologische oorzaak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6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i="1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Neurogene </a:t>
            </a:r>
            <a:r>
              <a:rPr lang="en-GB" b="1" i="1">
                <a:solidFill>
                  <a:schemeClr val="lt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blaas-, darm-, sfincterstoornissen</a:t>
            </a:r>
            <a:r>
              <a:rPr lang="en-GB" b="1" i="1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(onderste zenuwen)</a:t>
            </a:r>
            <a:endParaRPr b="1" i="1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04" name="Google Shape;40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150" y="1821675"/>
            <a:ext cx="2916600" cy="2569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5725" y="1821686"/>
            <a:ext cx="2916600" cy="2578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3"/>
          <p:cNvSpPr txBox="1">
            <a:spLocks noGrp="1"/>
          </p:cNvSpPr>
          <p:nvPr>
            <p:ph type="title"/>
          </p:nvPr>
        </p:nvSpPr>
        <p:spPr>
          <a:xfrm>
            <a:off x="240850" y="46197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>
                <a:latin typeface="Arial"/>
                <a:ea typeface="Arial"/>
                <a:cs typeface="Arial"/>
                <a:sym typeface="Arial"/>
              </a:rPr>
              <a:t>Evidentie voor neurologische oorzaak</a:t>
            </a:r>
            <a:endParaRPr/>
          </a:p>
        </p:txBody>
      </p:sp>
      <p:sp>
        <p:nvSpPr>
          <p:cNvPr id="412" name="Google Shape;412;p63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i="1">
                <a:latin typeface="Arial"/>
                <a:ea typeface="Arial"/>
                <a:cs typeface="Arial"/>
                <a:sym typeface="Arial"/>
              </a:rPr>
              <a:t>Zelfde </a:t>
            </a:r>
            <a:r>
              <a:rPr lang="en-GB" b="1" i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geneesmiddelen </a:t>
            </a:r>
            <a:r>
              <a:rPr lang="en-GB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als </a:t>
            </a:r>
            <a:r>
              <a:rPr lang="en-GB" b="1" i="1">
                <a:latin typeface="Arial"/>
                <a:ea typeface="Arial"/>
                <a:cs typeface="Arial"/>
                <a:sym typeface="Arial"/>
              </a:rPr>
              <a:t>voor andere neuropathische pijn</a:t>
            </a:r>
            <a:endParaRPr b="1" i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1175" y="1895875"/>
            <a:ext cx="2373025" cy="15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3962" y="1812824"/>
            <a:ext cx="1946014" cy="170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82300" y="1812824"/>
            <a:ext cx="2719942" cy="170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84188" y="3639147"/>
            <a:ext cx="2498125" cy="12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Voornaamste klacht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8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Arial"/>
                <a:ea typeface="Arial"/>
                <a:cs typeface="Arial"/>
                <a:sym typeface="Arial"/>
              </a:rPr>
              <a:t>Chronische pijn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-GB" sz="2400">
                <a:latin typeface="Arial"/>
                <a:ea typeface="Arial"/>
                <a:cs typeface="Arial"/>
                <a:sym typeface="Arial"/>
              </a:rPr>
              <a:t>Verspreid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-GB" sz="2400">
                <a:latin typeface="Arial"/>
                <a:ea typeface="Arial"/>
                <a:cs typeface="Arial"/>
                <a:sym typeface="Arial"/>
              </a:rPr>
              <a:t>Onverklaard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-GB" sz="2400">
                <a:latin typeface="Arial"/>
                <a:ea typeface="Arial"/>
                <a:cs typeface="Arial"/>
                <a:sym typeface="Arial"/>
              </a:rPr>
              <a:t>Moeilijk te behandelen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-GB" sz="2400">
                <a:latin typeface="Arial"/>
                <a:ea typeface="Arial"/>
                <a:cs typeface="Arial"/>
                <a:sym typeface="Arial"/>
              </a:rPr>
              <a:t>Beperkend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7413" y="723625"/>
            <a:ext cx="2649900" cy="255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8"/>
          <p:cNvSpPr txBox="1"/>
          <p:nvPr/>
        </p:nvSpPr>
        <p:spPr>
          <a:xfrm>
            <a:off x="7460675" y="1110875"/>
            <a:ext cx="97500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Lobster"/>
                <a:ea typeface="Lobster"/>
                <a:cs typeface="Lobster"/>
                <a:sym typeface="Lobster"/>
              </a:rPr>
              <a:t>?</a:t>
            </a:r>
            <a:endParaRPr sz="96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32" name="Google Shape;13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5622" y="3387199"/>
            <a:ext cx="885725" cy="9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6425" y="3387189"/>
            <a:ext cx="1224875" cy="1518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Diagnose van overdruk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" name="Google Shape;423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1138" y="1453875"/>
            <a:ext cx="6181725" cy="3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5"/>
          <p:cNvSpPr txBox="1">
            <a:spLocks noGrp="1"/>
          </p:cNvSpPr>
          <p:nvPr>
            <p:ph type="body" idx="1"/>
          </p:nvPr>
        </p:nvSpPr>
        <p:spPr>
          <a:xfrm>
            <a:off x="4589700" y="499050"/>
            <a:ext cx="3999900" cy="4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Hersen-ruggenmerg druk</a:t>
            </a:r>
            <a:endParaRPr sz="20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GB" sz="180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Moeilijke meting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: ruggenprik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Nu &gt;</a:t>
            </a:r>
            <a:r>
              <a:rPr lang="en-GB" sz="180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20-25 cm H</a:t>
            </a:r>
            <a:r>
              <a:rPr lang="en-GB" sz="1800" baseline="-2500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GB" sz="180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800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GB" sz="180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Gevaar: papiloedeem 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epidemiologisch onderzoek onmogelijk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Lagere druk al risico voor zenuwen? Hersenen?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GB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Momentopname</a:t>
            </a:r>
            <a:r>
              <a:rPr lang="en-GB" sz="180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 		Inplanteerbare sensoren</a:t>
            </a:r>
            <a:endParaRPr sz="1800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Diagnose als het </a:t>
            </a:r>
            <a:r>
              <a:rPr lang="en-GB" sz="180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te laat is: 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papiloedeem </a:t>
            </a:r>
            <a:endParaRPr sz="1800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30" name="Google Shape;430;p65"/>
          <p:cNvSpPr txBox="1">
            <a:spLocks noGrp="1"/>
          </p:cNvSpPr>
          <p:nvPr>
            <p:ph type="body" idx="2"/>
          </p:nvPr>
        </p:nvSpPr>
        <p:spPr>
          <a:xfrm>
            <a:off x="577000" y="534850"/>
            <a:ext cx="3999900" cy="42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Bloeddruk </a:t>
            </a:r>
            <a:endParaRPr sz="20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GB" sz="180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Gemakkelijke 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meting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GB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Vroeger &gt;</a:t>
            </a:r>
            <a:r>
              <a:rPr lang="en-GB" sz="180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16/9 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	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Gevaar &gt;</a:t>
            </a:r>
            <a:r>
              <a:rPr lang="en-GB" sz="180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: hersenbloeding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2003: na epidemiologisch onderzoek bij miljoenen ptn: </a:t>
            </a:r>
            <a:r>
              <a:rPr lang="en-GB" sz="180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11,5/7,5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 risico ↑ hart en bloedvaten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Momentopname			 Holter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GB" sz="180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Diagnose vóór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 complicaties optreden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31" name="Google Shape;43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6"/>
          <p:cNvSpPr txBox="1">
            <a:spLocks noGrp="1"/>
          </p:cNvSpPr>
          <p:nvPr>
            <p:ph type="body" idx="1"/>
          </p:nvPr>
        </p:nvSpPr>
        <p:spPr>
          <a:xfrm>
            <a:off x="311700" y="1371600"/>
            <a:ext cx="8520600" cy="31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Gelijkenissen</a:t>
            </a:r>
            <a:endParaRPr sz="30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met andere aandoeningen met hoge hersendruk</a:t>
            </a:r>
            <a:endParaRPr sz="30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38" name="Google Shape;43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3" name="Google Shape;443;p67"/>
          <p:cNvGraphicFramePr/>
          <p:nvPr/>
        </p:nvGraphicFramePr>
        <p:xfrm>
          <a:off x="571825" y="467025"/>
          <a:ext cx="7896400" cy="3596737"/>
        </p:xfrm>
        <a:graphic>
          <a:graphicData uri="http://schemas.openxmlformats.org/drawingml/2006/table">
            <a:tbl>
              <a:tblPr>
                <a:noFill/>
                <a:tableStyleId>{5D30ADAE-BA22-4A6D-B9B4-0C4BAC5F7A90}</a:tableStyleId>
              </a:tblPr>
              <a:tblGrid>
                <a:gridCol w="1185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4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7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4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71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Intracraniële hypertensie</a:t>
                      </a:r>
                      <a:endParaRPr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Fibromyalgie / chronische pijn</a:t>
                      </a:r>
                      <a:endParaRPr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CVS</a:t>
                      </a:r>
                      <a:endParaRPr>
                        <a:solidFill>
                          <a:schemeClr val="accent5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3550">
                <a:tc rowSpan="3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/>
                        <a:t>Verhoogde hersendruk</a:t>
                      </a:r>
                      <a:endParaRPr b="1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Migraine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x</a:t>
                      </a:r>
                      <a:endParaRPr sz="11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 </a:t>
                      </a:r>
                      <a:endParaRPr sz="11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highlight>
                            <a:srgbClr val="FFFFFF"/>
                          </a:highlight>
                        </a:rPr>
                        <a:t>x </a:t>
                      </a:r>
                      <a:r>
                        <a:rPr lang="en-GB"/>
                        <a:t> 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075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Andere hoofdpijn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 sz="11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333333"/>
                          </a:solidFill>
                          <a:highlight>
                            <a:srgbClr val="FFFFFF"/>
                          </a:highlight>
                        </a:rPr>
                        <a:t>x</a:t>
                      </a:r>
                      <a:endParaRPr sz="1100">
                        <a:highlight>
                          <a:srgbClr val="FFFFFF"/>
                        </a:highlight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highlight>
                            <a:srgbClr val="FFFFFF"/>
                          </a:highlight>
                        </a:rPr>
                        <a:t>x</a:t>
                      </a:r>
                      <a:endParaRPr sz="1100">
                        <a:highlight>
                          <a:srgbClr val="FFFFFF"/>
                        </a:highlight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400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Geheugen- problemen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 sz="11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 sz="1100">
                        <a:solidFill>
                          <a:srgbClr val="0070C0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highlight>
                            <a:srgbClr val="FFFFFF"/>
                          </a:highlight>
                        </a:rPr>
                        <a:t>x</a:t>
                      </a:r>
                      <a:endParaRPr sz="11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1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/>
                        <a:t> </a:t>
                      </a:r>
                      <a:endParaRPr b="1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Vermoeidheid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x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x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x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44" name="Google Shape;44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66550" y="2193425"/>
            <a:ext cx="920675" cy="114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" name="Google Shape;450;p68"/>
          <p:cNvGraphicFramePr/>
          <p:nvPr/>
        </p:nvGraphicFramePr>
        <p:xfrm>
          <a:off x="666925" y="645950"/>
          <a:ext cx="5853075" cy="3437362"/>
        </p:xfrm>
        <a:graphic>
          <a:graphicData uri="http://schemas.openxmlformats.org/drawingml/2006/table">
            <a:tbl>
              <a:tblPr>
                <a:noFill/>
                <a:tableStyleId>{5D30ADAE-BA22-4A6D-B9B4-0C4BAC5F7A90}</a:tableStyleId>
              </a:tblPr>
              <a:tblGrid>
                <a:gridCol w="744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7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7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Intracraniële hypertensie</a:t>
                      </a:r>
                      <a:endParaRPr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Fibromyalgie / chronische pijn</a:t>
                      </a:r>
                      <a:endParaRPr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CVS</a:t>
                      </a:r>
                      <a:endParaRPr>
                        <a:solidFill>
                          <a:schemeClr val="accent5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7375">
                <a:tc row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/>
                        <a:t>Hersen zenuwen</a:t>
                      </a:r>
                      <a:endParaRPr b="1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chemeClr val="accent5"/>
                          </a:solidFill>
                        </a:rPr>
                        <a:t>I</a:t>
                      </a:r>
                      <a:endParaRPr sz="2400">
                        <a:solidFill>
                          <a:schemeClr val="accent5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Reuk- zenuw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 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</a:t>
                      </a:r>
                      <a:r>
                        <a:rPr lang="en-GB">
                          <a:solidFill>
                            <a:schemeClr val="lt2"/>
                          </a:solidFill>
                        </a:rPr>
                        <a:t>volume 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</a:t>
                      </a:r>
                      <a:r>
                        <a:rPr lang="en-GB">
                          <a:solidFill>
                            <a:schemeClr val="lt2"/>
                          </a:solidFill>
                        </a:rPr>
                        <a:t>functie</a:t>
                      </a:r>
                      <a:r>
                        <a:rPr lang="en-GB"/>
                        <a:t> ↓ 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</a:t>
                      </a:r>
                      <a:r>
                        <a:rPr lang="en-GB">
                          <a:solidFill>
                            <a:schemeClr val="lt2"/>
                          </a:solidFill>
                        </a:rPr>
                        <a:t>volume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- </a:t>
                      </a:r>
                      <a:r>
                        <a:rPr lang="en-GB">
                          <a:solidFill>
                            <a:schemeClr val="lt2"/>
                          </a:solidFill>
                        </a:rPr>
                        <a:t>functie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GB"/>
                        <a:t>↓ </a:t>
                      </a:r>
                      <a:endParaRPr sz="11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6000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chemeClr val="accent5"/>
                          </a:solidFill>
                        </a:rPr>
                        <a:t>II</a:t>
                      </a:r>
                      <a:endParaRPr sz="2400">
                        <a:solidFill>
                          <a:schemeClr val="accent5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Oog- zenuw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↑ </a:t>
                      </a:r>
                      <a:r>
                        <a:rPr lang="en-GB">
                          <a:solidFill>
                            <a:schemeClr val="lt2"/>
                          </a:solidFill>
                        </a:rPr>
                        <a:t>diameter 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 </a:t>
                      </a:r>
                      <a:r>
                        <a:rPr lang="en-GB"/>
                        <a:t>- </a:t>
                      </a:r>
                      <a:r>
                        <a:rPr lang="en-GB">
                          <a:solidFill>
                            <a:schemeClr val="lt2"/>
                          </a:solidFill>
                        </a:rPr>
                        <a:t>gezichtsveld </a:t>
                      </a:r>
                      <a:r>
                        <a:rPr lang="en-GB"/>
                        <a:t>↓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</a:t>
                      </a:r>
                      <a:r>
                        <a:rPr lang="en-GB">
                          <a:solidFill>
                            <a:schemeClr val="lt2"/>
                          </a:solidFill>
                        </a:rPr>
                        <a:t>papiloedeem 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 </a:t>
                      </a:r>
                      <a:r>
                        <a:rPr lang="en-GB">
                          <a:solidFill>
                            <a:schemeClr val="lt2"/>
                          </a:solidFill>
                        </a:rPr>
                        <a:t>zenuwvezellaag netvlies</a:t>
                      </a:r>
                      <a:r>
                        <a:rPr lang="en-GB"/>
                        <a:t>↓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</a:t>
                      </a:r>
                      <a:r>
                        <a:rPr lang="en-GB">
                          <a:solidFill>
                            <a:schemeClr val="lt2"/>
                          </a:solidFill>
                        </a:rPr>
                        <a:t>doorbloeding</a:t>
                      </a:r>
                      <a:r>
                        <a:rPr lang="en-GB"/>
                        <a:t> ↓ 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</a:t>
                      </a:r>
                      <a:r>
                        <a:rPr lang="en-GB">
                          <a:solidFill>
                            <a:schemeClr val="lt2"/>
                          </a:solidFill>
                        </a:rPr>
                        <a:t>gezichtsveld </a:t>
                      </a:r>
                      <a:endParaRPr sz="11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 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51" name="Google Shape;451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1967" y="2487628"/>
            <a:ext cx="2341808" cy="12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3776" y="865250"/>
            <a:ext cx="2258175" cy="15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8" name="Google Shape;458;p69"/>
          <p:cNvGraphicFramePr/>
          <p:nvPr/>
        </p:nvGraphicFramePr>
        <p:xfrm>
          <a:off x="1051575" y="445025"/>
          <a:ext cx="7040850" cy="2306959"/>
        </p:xfrm>
        <a:graphic>
          <a:graphicData uri="http://schemas.openxmlformats.org/drawingml/2006/table">
            <a:tbl>
              <a:tblPr>
                <a:noFill/>
                <a:tableStyleId>{5D30ADAE-BA22-4A6D-B9B4-0C4BAC5F7A90}</a:tableStyleId>
              </a:tblPr>
              <a:tblGrid>
                <a:gridCol w="1460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5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3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4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Intracraniële hypertensie</a:t>
                      </a:r>
                      <a:endParaRPr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Fibromyalgie / chronische pijn</a:t>
                      </a:r>
                      <a:endParaRPr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CVS</a:t>
                      </a:r>
                      <a:endParaRPr>
                        <a:solidFill>
                          <a:schemeClr val="accent5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5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/>
                        <a:t>Oogspieren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980000"/>
                          </a:solidFill>
                        </a:rPr>
                        <a:t>III</a:t>
                      </a:r>
                      <a:r>
                        <a:rPr lang="en-GB"/>
                        <a:t> 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980000"/>
                          </a:solidFill>
                        </a:rPr>
                        <a:t>IV</a:t>
                      </a:r>
                      <a:r>
                        <a:rPr lang="en-GB"/>
                        <a:t> 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980000"/>
                          </a:solidFill>
                        </a:rPr>
                        <a:t>VI</a:t>
                      </a:r>
                      <a:r>
                        <a:rPr lang="en-GB"/>
                        <a:t> 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- dubbel zicht </a:t>
                      </a:r>
                      <a:endParaRPr sz="110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dubbel zicht  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dubbel zicht</a:t>
                      </a:r>
                      <a:endParaRPr sz="11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59" name="Google Shape;45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9525" y="1648425"/>
            <a:ext cx="3655550" cy="335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5" name="Google Shape;465;p70"/>
          <p:cNvGraphicFramePr/>
          <p:nvPr/>
        </p:nvGraphicFramePr>
        <p:xfrm>
          <a:off x="665125" y="702200"/>
          <a:ext cx="7813750" cy="2989287"/>
        </p:xfrm>
        <a:graphic>
          <a:graphicData uri="http://schemas.openxmlformats.org/drawingml/2006/table">
            <a:tbl>
              <a:tblPr>
                <a:noFill/>
                <a:tableStyleId>{5D30ADAE-BA22-4A6D-B9B4-0C4BAC5F7A90}</a:tableStyleId>
              </a:tblPr>
              <a:tblGrid>
                <a:gridCol w="979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0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1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1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Intracraniële hypertensie</a:t>
                      </a:r>
                      <a:endParaRPr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Fibromyalgie / chronische pijn</a:t>
                      </a:r>
                      <a:endParaRPr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CVS</a:t>
                      </a:r>
                      <a:endParaRPr>
                        <a:solidFill>
                          <a:schemeClr val="accent5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6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/>
                        <a:t>Craniale zenuwen</a:t>
                      </a:r>
                      <a:endParaRPr b="1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980000"/>
                          </a:solidFill>
                        </a:rPr>
                        <a:t>V </a:t>
                      </a:r>
                      <a:r>
                        <a:rPr lang="en-GB"/>
                        <a:t>Nervus trigeminus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Kauwspieren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Gelaat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Hoornvlies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 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trigeminus-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neuralgie  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 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 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highlight>
                            <a:srgbClr val="FFFFFF"/>
                          </a:highlight>
                        </a:rPr>
                        <a:t>- kaakpijn </a:t>
                      </a:r>
                      <a:endParaRPr sz="1100">
                        <a:highlight>
                          <a:srgbClr val="FFFFFF"/>
                        </a:highlight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oogpijn</a:t>
                      </a:r>
                      <a:endParaRPr sz="110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kleine vezeltjes hoornvlies</a:t>
                      </a:r>
                      <a:endParaRPr sz="11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temporo-mandibulaire dysfunctie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66" name="Google Shape;46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7074" y="2675875"/>
            <a:ext cx="3359274" cy="22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3376" y="2675875"/>
            <a:ext cx="2204549" cy="223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2" name="Google Shape;472;p71"/>
          <p:cNvGraphicFramePr/>
          <p:nvPr/>
        </p:nvGraphicFramePr>
        <p:xfrm>
          <a:off x="903350" y="383375"/>
          <a:ext cx="4932075" cy="2216726"/>
        </p:xfrm>
        <a:graphic>
          <a:graphicData uri="http://schemas.openxmlformats.org/drawingml/2006/table">
            <a:tbl>
              <a:tblPr>
                <a:noFill/>
                <a:tableStyleId>{5D30ADAE-BA22-4A6D-B9B4-0C4BAC5F7A90}</a:tableStyleId>
              </a:tblPr>
              <a:tblGrid>
                <a:gridCol w="1069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1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6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38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Intracraniële hypertensie</a:t>
                      </a:r>
                      <a:endParaRPr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Fibromyalgie / chronische pijn</a:t>
                      </a:r>
                      <a:endParaRPr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CVS</a:t>
                      </a:r>
                      <a:endParaRPr>
                        <a:solidFill>
                          <a:schemeClr val="accent5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75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980000"/>
                          </a:solidFill>
                        </a:rPr>
                        <a:t>VII </a:t>
                      </a:r>
                      <a:r>
                        <a:rPr lang="en-GB">
                          <a:solidFill>
                            <a:schemeClr val="accent5"/>
                          </a:solidFill>
                        </a:rPr>
                        <a:t>-</a:t>
                      </a:r>
                      <a:r>
                        <a:rPr lang="en-GB"/>
                        <a:t> submand </a:t>
                      </a:r>
                      <a:r>
                        <a:rPr lang="en-GB">
                          <a:solidFill>
                            <a:schemeClr val="lt2"/>
                          </a:solidFill>
                        </a:rPr>
                        <a:t>speeksel-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klieren en traanklieren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Droge ogen &amp; mond</a:t>
                      </a:r>
                      <a:endParaRPr sz="11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/>
                        <a:t>Droge ogen &amp; mond</a:t>
                      </a:r>
                      <a:endParaRPr sz="110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/>
                        <a:t>Droge ogen &amp; mond</a:t>
                      </a:r>
                      <a:endParaRPr sz="110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73" name="Google Shape;473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7850" y="1738775"/>
            <a:ext cx="2837875" cy="31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" name="Google Shape;479;p72"/>
          <p:cNvGraphicFramePr/>
          <p:nvPr/>
        </p:nvGraphicFramePr>
        <p:xfrm>
          <a:off x="1339575" y="251638"/>
          <a:ext cx="6464850" cy="4548889"/>
        </p:xfrm>
        <a:graphic>
          <a:graphicData uri="http://schemas.openxmlformats.org/drawingml/2006/table">
            <a:tbl>
              <a:tblPr>
                <a:noFill/>
                <a:tableStyleId>{5D30ADAE-BA22-4A6D-B9B4-0C4BAC5F7A90}</a:tableStyleId>
              </a:tblPr>
              <a:tblGrid>
                <a:gridCol w="142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7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4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1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92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Intracraniële hypertensie</a:t>
                      </a:r>
                      <a:endParaRPr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Fibromyalgie / chronische pijn</a:t>
                      </a:r>
                      <a:endParaRPr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CVS</a:t>
                      </a:r>
                      <a:endParaRPr>
                        <a:solidFill>
                          <a:schemeClr val="accent5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100">
                <a:tc row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chemeClr val="accent5"/>
                          </a:solidFill>
                        </a:rPr>
                        <a:t>VIII</a:t>
                      </a:r>
                      <a:r>
                        <a:rPr lang="en-GB">
                          <a:solidFill>
                            <a:schemeClr val="accent5"/>
                          </a:solidFill>
                        </a:rPr>
                        <a:t> </a:t>
                      </a:r>
                      <a:endParaRPr>
                        <a:solidFill>
                          <a:schemeClr val="accent5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Vestibulo- cochlearis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 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syndroom van</a:t>
                      </a:r>
                      <a:r>
                        <a:rPr lang="en-GB">
                          <a:solidFill>
                            <a:schemeClr val="lt2"/>
                          </a:solidFill>
                        </a:rPr>
                        <a:t> Menière </a:t>
                      </a:r>
                      <a:endParaRPr sz="10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30 % </a:t>
                      </a:r>
                      <a:r>
                        <a:rPr lang="en-GB">
                          <a:solidFill>
                            <a:schemeClr val="lt2"/>
                          </a:solidFill>
                        </a:rPr>
                        <a:t>draaiduizeligheid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 </a:t>
                      </a:r>
                      <a:endParaRPr sz="10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draaiduizeligheid</a:t>
                      </a:r>
                      <a:endParaRPr sz="10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300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gehoorverlies 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highlight>
                          <a:srgbClr val="FFFFFF"/>
                        </a:highlight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25% </a:t>
                      </a:r>
                      <a:r>
                        <a:rPr lang="en-GB">
                          <a:solidFill>
                            <a:schemeClr val="lt2"/>
                          </a:solidFill>
                        </a:rPr>
                        <a:t>gehoorverlies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 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7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chemeClr val="accent5"/>
                          </a:solidFill>
                        </a:rPr>
                        <a:t>IX</a:t>
                      </a:r>
                      <a:r>
                        <a:rPr lang="en-GB"/>
                        <a:t> Glosso-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faryngeus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chemeClr val="accent5"/>
                          </a:solidFill>
                        </a:rPr>
                        <a:t>X</a:t>
                      </a:r>
                      <a:r>
                        <a:rPr lang="en-GB"/>
                        <a:t> Vagus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keel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 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- 42% </a:t>
                      </a:r>
                      <a:r>
                        <a:rPr lang="en-GB">
                          <a:solidFill>
                            <a:schemeClr val="lt2"/>
                          </a:solidFill>
                        </a:rPr>
                        <a:t>heesheid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highlight>
                            <a:srgbClr val="FFFFFF"/>
                          </a:highlight>
                        </a:rPr>
                        <a:t>- 37.3% </a:t>
                      </a:r>
                      <a:r>
                        <a:rPr lang="en-GB">
                          <a:solidFill>
                            <a:schemeClr val="lt2"/>
                          </a:solidFill>
                          <a:highlight>
                            <a:srgbClr val="FFFFFF"/>
                          </a:highlight>
                        </a:rPr>
                        <a:t>slikproblemen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 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chemeClr val="accent5"/>
                          </a:solidFill>
                        </a:rPr>
                        <a:t>X</a:t>
                      </a:r>
                      <a:r>
                        <a:rPr lang="en-GB" sz="2400"/>
                        <a:t> </a:t>
                      </a:r>
                      <a:r>
                        <a:rPr lang="en-GB"/>
                        <a:t>Vagus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ingewanden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tragere maaglediging</a:t>
                      </a:r>
                      <a:r>
                        <a:rPr lang="en-GB"/>
                        <a:t> 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  <a:highlight>
                            <a:srgbClr val="FFFFFF"/>
                          </a:highlight>
                        </a:rPr>
                        <a:t>tragere maaglediging </a:t>
                      </a:r>
                      <a:endParaRPr>
                        <a:solidFill>
                          <a:schemeClr val="lt2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highlight>
                          <a:srgbClr val="FFFFFF"/>
                        </a:highlight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tragere maaglediging</a:t>
                      </a:r>
                      <a:r>
                        <a:rPr lang="en-GB"/>
                        <a:t> </a:t>
                      </a:r>
                      <a:endParaRPr sz="10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80" name="Google Shape;48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5" name="Google Shape;485;p73"/>
          <p:cNvGraphicFramePr/>
          <p:nvPr/>
        </p:nvGraphicFramePr>
        <p:xfrm>
          <a:off x="907375" y="446950"/>
          <a:ext cx="5440000" cy="2582087"/>
        </p:xfrm>
        <a:graphic>
          <a:graphicData uri="http://schemas.openxmlformats.org/drawingml/2006/table">
            <a:tbl>
              <a:tblPr>
                <a:noFill/>
                <a:tableStyleId>{743D39A0-6F0E-4E6E-A7A4-99C4A4F8A9D7}</a:tableStyleId>
              </a:tblPr>
              <a:tblGrid>
                <a:gridCol w="158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1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2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Intracraniële hypertensie</a:t>
                      </a:r>
                      <a:endParaRPr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Fibromyalgie</a:t>
                      </a:r>
                      <a:endParaRPr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CVS</a:t>
                      </a:r>
                      <a:endParaRPr>
                        <a:solidFill>
                          <a:schemeClr val="accent5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9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Afvoer lymfevocht  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langs neusslijmvlies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- 26% </a:t>
                      </a:r>
                      <a:r>
                        <a:rPr lang="en-GB">
                          <a:solidFill>
                            <a:schemeClr val="lt2"/>
                          </a:solidFill>
                        </a:rPr>
                        <a:t>sinusitis </a:t>
                      </a:r>
                      <a:r>
                        <a:rPr lang="en-GB"/>
                        <a:t> bij kinderen </a:t>
                      </a:r>
                      <a:r>
                        <a:rPr lang="en-GB" sz="1100"/>
                        <a:t> </a:t>
                      </a:r>
                      <a:endParaRPr sz="110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</a:t>
                      </a:r>
                      <a:r>
                        <a:rPr lang="en-GB">
                          <a:solidFill>
                            <a:schemeClr val="lt2"/>
                          </a:solidFill>
                        </a:rPr>
                        <a:t>spontaan duraal lek </a:t>
                      </a:r>
                      <a:r>
                        <a:rPr lang="en-GB"/>
                        <a:t>met neusloop</a:t>
                      </a:r>
                      <a:endParaRPr sz="11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</a:t>
                      </a:r>
                      <a:r>
                        <a:rPr lang="en-GB">
                          <a:solidFill>
                            <a:schemeClr val="lt2"/>
                          </a:solidFill>
                        </a:rPr>
                        <a:t>niet-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allergische rhinitis</a:t>
                      </a:r>
                      <a:r>
                        <a:rPr lang="en-GB">
                          <a:solidFill>
                            <a:srgbClr val="505050"/>
                          </a:solidFill>
                        </a:rPr>
                        <a:t> </a:t>
                      </a:r>
                      <a:endParaRPr>
                        <a:solidFill>
                          <a:srgbClr val="505050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</a:t>
                      </a:r>
                      <a:r>
                        <a:rPr lang="en-GB">
                          <a:solidFill>
                            <a:schemeClr val="lt2"/>
                          </a:solidFill>
                        </a:rPr>
                        <a:t>niet-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allergische rhinitis </a:t>
                      </a:r>
                      <a:endParaRPr sz="11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86" name="Google Shape;48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2675" y="2071975"/>
            <a:ext cx="2299426" cy="26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4487" y="2153539"/>
            <a:ext cx="915463" cy="1574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>
            <a:spLocks noGrp="1"/>
          </p:cNvSpPr>
          <p:nvPr>
            <p:ph type="title"/>
          </p:nvPr>
        </p:nvSpPr>
        <p:spPr>
          <a:xfrm>
            <a:off x="327475" y="159250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Arial"/>
                <a:ea typeface="Arial"/>
                <a:cs typeface="Arial"/>
                <a:sym typeface="Arial"/>
              </a:rPr>
              <a:t>Veel klachten tegelijkertijd of afwisselend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8375" y="654275"/>
            <a:ext cx="6118800" cy="3854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2826" y="585800"/>
            <a:ext cx="3378335" cy="397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4100" y="-53675"/>
            <a:ext cx="4514425" cy="5072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0" name="Google Shape;500;p75"/>
          <p:cNvCxnSpPr/>
          <p:nvPr/>
        </p:nvCxnSpPr>
        <p:spPr>
          <a:xfrm>
            <a:off x="4258325" y="3430675"/>
            <a:ext cx="216900" cy="89130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1" name="Google Shape;501;p75"/>
          <p:cNvCxnSpPr/>
          <p:nvPr/>
        </p:nvCxnSpPr>
        <p:spPr>
          <a:xfrm>
            <a:off x="3801125" y="3506875"/>
            <a:ext cx="216900" cy="89130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02" name="Google Shape;502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1625" y="228600"/>
            <a:ext cx="2089475" cy="445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8475" y="318900"/>
            <a:ext cx="3238724" cy="436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9550" y="821800"/>
            <a:ext cx="4133675" cy="3068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675" y="840100"/>
            <a:ext cx="3707118" cy="306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1122" y="800872"/>
            <a:ext cx="3541774" cy="35417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2" name="Google Shape;522;p78"/>
          <p:cNvCxnSpPr/>
          <p:nvPr/>
        </p:nvCxnSpPr>
        <p:spPr>
          <a:xfrm flipH="1">
            <a:off x="6831475" y="2307200"/>
            <a:ext cx="209700" cy="119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3" name="Google Shape;523;p78"/>
          <p:cNvCxnSpPr/>
          <p:nvPr/>
        </p:nvCxnSpPr>
        <p:spPr>
          <a:xfrm rot="10800000">
            <a:off x="6641775" y="2686650"/>
            <a:ext cx="249600" cy="60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24" name="Google Shape;52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9" name="Google Shape;529;p79"/>
          <p:cNvGraphicFramePr/>
          <p:nvPr/>
        </p:nvGraphicFramePr>
        <p:xfrm>
          <a:off x="458138" y="475175"/>
          <a:ext cx="8227725" cy="3691963"/>
        </p:xfrm>
        <a:graphic>
          <a:graphicData uri="http://schemas.openxmlformats.org/drawingml/2006/table">
            <a:tbl>
              <a:tblPr>
                <a:noFill/>
                <a:tableStyleId>{5D30ADAE-BA22-4A6D-B9B4-0C4BAC5F7A90}</a:tableStyleId>
              </a:tblPr>
              <a:tblGrid>
                <a:gridCol w="200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6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4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2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/>
                        <a:t> </a:t>
                      </a:r>
                      <a:endParaRPr b="1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 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Intracraniële hypertensie</a:t>
                      </a:r>
                      <a:endParaRPr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Fibromyalgie / </a:t>
                      </a:r>
                      <a:endParaRPr>
                        <a:solidFill>
                          <a:schemeClr val="accent5"/>
                        </a:solidFill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chronische pijn</a:t>
                      </a:r>
                      <a:endParaRPr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CVS</a:t>
                      </a:r>
                      <a:endParaRPr>
                        <a:solidFill>
                          <a:schemeClr val="accent5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8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/>
                        <a:t>Verhoogde intraspinale druk</a:t>
                      </a:r>
                      <a:endParaRPr b="1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Verspreide zenuwpijn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2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chemeClr val="accent5"/>
                          </a:solidFill>
                        </a:rPr>
                        <a:t>Cervicale and lumbale zenuw-</a:t>
                      </a:r>
                      <a:endParaRPr b="1">
                        <a:solidFill>
                          <a:schemeClr val="accent5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chemeClr val="accent5"/>
                          </a:solidFill>
                        </a:rPr>
                        <a:t>wortels</a:t>
                      </a:r>
                      <a:endParaRPr b="1"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tintelingen / voosheid armen en benen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15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/>
                        <a:t> </a:t>
                      </a:r>
                      <a:endParaRPr b="1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Spierzwakte in armen en benen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30" name="Google Shape;53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375" y="2317025"/>
            <a:ext cx="873500" cy="18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6" name="Google Shape;536;p80"/>
          <p:cNvGraphicFramePr/>
          <p:nvPr/>
        </p:nvGraphicFramePr>
        <p:xfrm>
          <a:off x="228600" y="762000"/>
          <a:ext cx="8695800" cy="3470812"/>
        </p:xfrm>
        <a:graphic>
          <a:graphicData uri="http://schemas.openxmlformats.org/drawingml/2006/table">
            <a:tbl>
              <a:tblPr>
                <a:noFill/>
                <a:tableStyleId>{5D30ADAE-BA22-4A6D-B9B4-0C4BAC5F7A90}</a:tableStyleId>
              </a:tblPr>
              <a:tblGrid>
                <a:gridCol w="164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1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7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5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/>
                        <a:t> </a:t>
                      </a:r>
                      <a:endParaRPr b="1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 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Intracraniële hypertensie</a:t>
                      </a:r>
                      <a:endParaRPr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Fibromyalgie /      chronische pijn</a:t>
                      </a:r>
                      <a:endParaRPr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CVS</a:t>
                      </a:r>
                      <a:endParaRPr>
                        <a:solidFill>
                          <a:schemeClr val="accent5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3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 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EMG afwijkingen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 sz="11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 X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42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 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Wandel-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moeilijkheden /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Sensorische  ataxie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 sz="11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37" name="Google Shape;53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049" y="1798275"/>
            <a:ext cx="1419700" cy="191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3" name="Google Shape;543;p81"/>
          <p:cNvGraphicFramePr/>
          <p:nvPr/>
        </p:nvGraphicFramePr>
        <p:xfrm>
          <a:off x="881650" y="625800"/>
          <a:ext cx="7239000" cy="2939517"/>
        </p:xfrm>
        <a:graphic>
          <a:graphicData uri="http://schemas.openxmlformats.org/drawingml/2006/table">
            <a:tbl>
              <a:tblPr>
                <a:noFill/>
                <a:tableStyleId>{743D39A0-6F0E-4E6E-A7A4-99C4A4F8A9D7}</a:tableStyleId>
              </a:tblPr>
              <a:tblGrid>
                <a:gridCol w="122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0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5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Intracraniële hypertensie</a:t>
                      </a:r>
                      <a:endParaRPr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Fibromyalgie / chronische pijn</a:t>
                      </a:r>
                      <a:endParaRPr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CVS</a:t>
                      </a:r>
                      <a:endParaRPr>
                        <a:solidFill>
                          <a:schemeClr val="accent5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rgbClr val="980000"/>
                          </a:solidFill>
                        </a:rPr>
                        <a:t>Sacral nerve roots S2S3S4</a:t>
                      </a:r>
                      <a:endParaRPr b="1">
                        <a:solidFill>
                          <a:srgbClr val="980000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 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Constipatie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Prikkelbare darm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 X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X</a:t>
                      </a:r>
                      <a:endParaRPr sz="11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 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Blaas retentie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Prikkelbare blaas Urinaire incontinentie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44" name="Google Shape;544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9" name="Google Shape;549;p82"/>
          <p:cNvGraphicFramePr/>
          <p:nvPr/>
        </p:nvGraphicFramePr>
        <p:xfrm>
          <a:off x="662500" y="790025"/>
          <a:ext cx="7960225" cy="3268286"/>
        </p:xfrm>
        <a:graphic>
          <a:graphicData uri="http://schemas.openxmlformats.org/drawingml/2006/table">
            <a:tbl>
              <a:tblPr>
                <a:noFill/>
                <a:tableStyleId>{5D30ADAE-BA22-4A6D-B9B4-0C4BAC5F7A90}</a:tableStyleId>
              </a:tblPr>
              <a:tblGrid>
                <a:gridCol w="137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4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4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1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2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/>
                        <a:t> </a:t>
                      </a:r>
                      <a:endParaRPr b="1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 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Intracraniële hypertensie</a:t>
                      </a:r>
                      <a:endParaRPr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Fibromyalgie / chronische pijn</a:t>
                      </a:r>
                      <a:endParaRPr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CVS</a:t>
                      </a:r>
                      <a:endParaRPr>
                        <a:solidFill>
                          <a:schemeClr val="accent5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0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/>
                        <a:t>Autonoom zenuwstelsel</a:t>
                      </a:r>
                      <a:endParaRPr b="1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- </a:t>
                      </a:r>
                      <a:r>
                        <a:rPr lang="en-GB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tragere blaaslediging</a:t>
                      </a:r>
                      <a:endParaRPr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- tragere maaglediging</a:t>
                      </a:r>
                      <a:endParaRPr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- 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tragere darmperistaltiek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- tachycardie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- posturale hypotensie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- nachtzweten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- slechte slaapkwaliteit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- angst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- oppervlakkig ademen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- slaap apnee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50" name="Google Shape;55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5" name="Google Shape;555;p83"/>
          <p:cNvGraphicFramePr/>
          <p:nvPr/>
        </p:nvGraphicFramePr>
        <p:xfrm>
          <a:off x="543850" y="810225"/>
          <a:ext cx="7837550" cy="1921824"/>
        </p:xfrm>
        <a:graphic>
          <a:graphicData uri="http://schemas.openxmlformats.org/drawingml/2006/table">
            <a:tbl>
              <a:tblPr>
                <a:noFill/>
                <a:tableStyleId>{5D30ADAE-BA22-4A6D-B9B4-0C4BAC5F7A90}</a:tableStyleId>
              </a:tblPr>
              <a:tblGrid>
                <a:gridCol w="673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8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3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8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54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/>
                        <a:t> </a:t>
                      </a:r>
                      <a:endParaRPr b="1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 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Intracraniële hypertensie</a:t>
                      </a:r>
                      <a:endParaRPr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Fibromyalgie / chronische pijn</a:t>
                      </a:r>
                      <a:endParaRPr>
                        <a:solidFill>
                          <a:schemeClr val="accent5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accent5"/>
                          </a:solidFill>
                        </a:rPr>
                        <a:t>CVS</a:t>
                      </a:r>
                      <a:endParaRPr>
                        <a:solidFill>
                          <a:schemeClr val="accent5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/>
                        <a:t>Varia</a:t>
                      </a:r>
                      <a:endParaRPr b="1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Vrouwen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90% </a:t>
                      </a:r>
                      <a:endParaRPr sz="11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 90% </a:t>
                      </a:r>
                      <a:endParaRPr sz="11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90.9 % </a:t>
                      </a:r>
                      <a:endParaRPr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4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 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2"/>
                          </a:solidFill>
                        </a:rPr>
                        <a:t>Ehlers Danlos Syndroom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</a:t>
                      </a:r>
                      <a:endParaRPr/>
                    </a:p>
                  </a:txBody>
                  <a:tcPr marL="68575" marR="68575" marT="91425" marB="91425">
                    <a:lnL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56" name="Google Shape;55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 txBox="1">
            <a:spLocks noGrp="1"/>
          </p:cNvSpPr>
          <p:nvPr>
            <p:ph type="body" idx="1"/>
          </p:nvPr>
        </p:nvSpPr>
        <p:spPr>
          <a:xfrm>
            <a:off x="1542100" y="621225"/>
            <a:ext cx="6638100" cy="37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Fysisch geneeskundigen</a:t>
            </a:r>
            <a:endParaRPr sz="20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Reumatologen</a:t>
            </a:r>
            <a:endParaRPr sz="20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Neurologen</a:t>
            </a:r>
            <a:endParaRPr sz="20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Internisten</a:t>
            </a:r>
            <a:endParaRPr sz="20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Orthopedisch chirurgen</a:t>
            </a:r>
            <a:endParaRPr sz="20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Neurochirurgen</a:t>
            </a:r>
            <a:endParaRPr sz="20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Gynaecologen</a:t>
            </a:r>
            <a:endParaRPr sz="20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Urologen</a:t>
            </a:r>
            <a:endParaRPr sz="20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Anesthesisten/Pijnspecialisten</a:t>
            </a:r>
            <a:endParaRPr sz="20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Psychiaters</a:t>
            </a:r>
            <a:endParaRPr sz="2000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9225" y="1495888"/>
            <a:ext cx="2628900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84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63" name="Google Shape;563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8375" y="654275"/>
            <a:ext cx="6118800" cy="385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8413" y="237425"/>
            <a:ext cx="4067175" cy="45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86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77" name="Google Shape;577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9213" y="623888"/>
            <a:ext cx="6505575" cy="389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87"/>
          <p:cNvSpPr txBox="1">
            <a:spLocks noGrp="1"/>
          </p:cNvSpPr>
          <p:nvPr>
            <p:ph type="body" idx="1"/>
          </p:nvPr>
        </p:nvSpPr>
        <p:spPr>
          <a:xfrm>
            <a:off x="3074250" y="4238725"/>
            <a:ext cx="4385400" cy="3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>
                <a:latin typeface="Calibri"/>
                <a:ea typeface="Calibri"/>
                <a:cs typeface="Calibri"/>
                <a:sym typeface="Calibri"/>
              </a:rPr>
              <a:t>“believers” 	“non-believers”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4" name="Google Shape;584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6250" y="1138962"/>
            <a:ext cx="4805626" cy="3170374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87"/>
          <p:cNvSpPr txBox="1"/>
          <p:nvPr/>
        </p:nvSpPr>
        <p:spPr>
          <a:xfrm flipH="1">
            <a:off x="6383650" y="2621250"/>
            <a:ext cx="144000" cy="2058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87"/>
          <p:cNvSpPr txBox="1"/>
          <p:nvPr/>
        </p:nvSpPr>
        <p:spPr>
          <a:xfrm>
            <a:off x="1276500" y="393575"/>
            <a:ext cx="6222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“Ik geloof er niet in”</a:t>
            </a:r>
            <a:endParaRPr sz="2400"/>
          </a:p>
        </p:txBody>
      </p:sp>
      <p:pic>
        <p:nvPicPr>
          <p:cNvPr id="587" name="Google Shape;587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8"/>
          <p:cNvSpPr txBox="1">
            <a:spLocks noGrp="1"/>
          </p:cNvSpPr>
          <p:nvPr>
            <p:ph type="title"/>
          </p:nvPr>
        </p:nvSpPr>
        <p:spPr>
          <a:xfrm>
            <a:off x="311700" y="29927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1959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3" name="Google Shape;593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350" y="728838"/>
            <a:ext cx="8451301" cy="318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9"/>
          <p:cNvSpPr txBox="1">
            <a:spLocks noGrp="1"/>
          </p:cNvSpPr>
          <p:nvPr>
            <p:ph type="title"/>
          </p:nvPr>
        </p:nvSpPr>
        <p:spPr>
          <a:xfrm>
            <a:off x="311700" y="112850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?   ?   ?</a:t>
            </a:r>
            <a:endParaRPr/>
          </a:p>
        </p:txBody>
      </p:sp>
      <p:sp>
        <p:nvSpPr>
          <p:cNvPr id="600" name="Google Shape;600;p89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01" name="Google Shape;60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1763" y="671513"/>
            <a:ext cx="3800475" cy="38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90"/>
          <p:cNvSpPr txBox="1">
            <a:spLocks noGrp="1"/>
          </p:cNvSpPr>
          <p:nvPr>
            <p:ph type="title"/>
          </p:nvPr>
        </p:nvSpPr>
        <p:spPr>
          <a:xfrm>
            <a:off x="894775" y="455450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Oorzaak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90"/>
          <p:cNvSpPr txBox="1">
            <a:spLocks noGrp="1"/>
          </p:cNvSpPr>
          <p:nvPr>
            <p:ph type="body" idx="1"/>
          </p:nvPr>
        </p:nvSpPr>
        <p:spPr>
          <a:xfrm>
            <a:off x="811475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Arial"/>
                <a:ea typeface="Arial"/>
                <a:cs typeface="Arial"/>
                <a:sym typeface="Arial"/>
              </a:rPr>
              <a:t>Niet gekend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>
                <a:latin typeface="Arial"/>
                <a:ea typeface="Arial"/>
                <a:cs typeface="Arial"/>
                <a:sym typeface="Arial"/>
              </a:rPr>
              <a:t>Te veel productie? Te weinig afvoer?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>
                <a:latin typeface="Arial"/>
                <a:ea typeface="Arial"/>
                <a:cs typeface="Arial"/>
                <a:sym typeface="Arial"/>
              </a:rPr>
              <a:t>Erfelijk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>
                <a:latin typeface="Arial"/>
                <a:ea typeface="Arial"/>
                <a:cs typeface="Arial"/>
                <a:sym typeface="Arial"/>
              </a:rPr>
              <a:t>Ehlers Danlos Syndroom / Marfan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09" name="Google Shape;609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4333" y="3043225"/>
            <a:ext cx="1796916" cy="181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5373" y="1245461"/>
            <a:ext cx="2541475" cy="147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2901" y="3043225"/>
            <a:ext cx="1487850" cy="167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94320" y="1245462"/>
            <a:ext cx="2417081" cy="1479025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91"/>
          <p:cNvSpPr txBox="1"/>
          <p:nvPr/>
        </p:nvSpPr>
        <p:spPr>
          <a:xfrm>
            <a:off x="1062025" y="510175"/>
            <a:ext cx="5997300" cy="6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619" name="Google Shape;619;p91"/>
          <p:cNvSpPr txBox="1"/>
          <p:nvPr/>
        </p:nvSpPr>
        <p:spPr>
          <a:xfrm>
            <a:off x="798375" y="458125"/>
            <a:ext cx="69342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2"/>
                </a:solidFill>
              </a:rPr>
              <a:t>Begin of verergering van de symptomen</a:t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620" name="Google Shape;620;p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Evolutie?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92"/>
          <p:cNvSpPr txBox="1">
            <a:spLocks noGrp="1"/>
          </p:cNvSpPr>
          <p:nvPr>
            <p:ph type="body" idx="1"/>
          </p:nvPr>
        </p:nvSpPr>
        <p:spPr>
          <a:xfrm>
            <a:off x="509525" y="1140375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Arial"/>
                <a:ea typeface="Arial"/>
                <a:cs typeface="Arial"/>
                <a:sym typeface="Arial"/>
              </a:rPr>
              <a:t>Fluctuerend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3000">
                <a:latin typeface="Arial"/>
                <a:ea typeface="Arial"/>
                <a:cs typeface="Arial"/>
                <a:sym typeface="Arial"/>
              </a:rPr>
              <a:t>Erger na inspanningen / zitten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3000">
                <a:latin typeface="Arial"/>
                <a:ea typeface="Arial"/>
                <a:cs typeface="Arial"/>
                <a:sym typeface="Arial"/>
              </a:rPr>
              <a:t>Kan verbeteren</a:t>
            </a:r>
            <a:endParaRPr sz="3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7" name="Google Shape;627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Behandeling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93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-GB" sz="2400">
                <a:latin typeface="Arial"/>
                <a:ea typeface="Arial"/>
                <a:cs typeface="Arial"/>
                <a:sym typeface="Arial"/>
              </a:rPr>
              <a:t>Niet zitten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Geen zware 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Warmte/ TENS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Wandelen / zwemmen in warm water / andere?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Kinesitherapie / Osteopathie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Diamox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Pijnstillers tegen zenuwpijn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Infiltraties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4" name="Google Shape;634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 txBox="1">
            <a:spLocks noGrp="1"/>
          </p:cNvSpPr>
          <p:nvPr>
            <p:ph type="title"/>
          </p:nvPr>
        </p:nvSpPr>
        <p:spPr>
          <a:xfrm>
            <a:off x="311700" y="841775"/>
            <a:ext cx="80703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Arial"/>
                <a:ea typeface="Arial"/>
                <a:cs typeface="Arial"/>
                <a:sym typeface="Arial"/>
              </a:rPr>
              <a:t>Mechanische pijn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1675" y="-93725"/>
            <a:ext cx="299623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94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41" name="Google Shape;641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5600" y="445025"/>
            <a:ext cx="5148800" cy="434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95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49" name="Google Shape;649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573" y="218325"/>
            <a:ext cx="7191174" cy="447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655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9500" y="663163"/>
            <a:ext cx="6264976" cy="381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6524" y="697600"/>
            <a:ext cx="4030950" cy="374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Behandeling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98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Niet zitten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-GB" sz="2400">
                <a:latin typeface="Arial"/>
                <a:ea typeface="Arial"/>
                <a:cs typeface="Arial"/>
                <a:sym typeface="Arial"/>
              </a:rPr>
              <a:t>Geen zware inspanningen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Warmte/ TENS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Wandelen / zwemmen in warm water / andere?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Kinesitherapie / Osteopathie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Diamox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Pijnstillers tegen zenuwpijn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Infiltraties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9" name="Google Shape;669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920" y="445025"/>
            <a:ext cx="4374326" cy="212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8374" y="445025"/>
            <a:ext cx="2487425" cy="230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5400" y="2988225"/>
            <a:ext cx="2674701" cy="173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67825" y="3374275"/>
            <a:ext cx="1919525" cy="126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Behandeling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100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Niet zitten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Geen zware inspanningen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Warmte/ TENS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Wandelen / zwemmen in warm water / andere?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Kinesitherapie / Osteopathie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Diamox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Pijnstillers tegen zenuwpijn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Infiltraties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5" name="Google Shape;685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Google Shape;690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396" y="1171600"/>
            <a:ext cx="3723450" cy="230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4575" y="307125"/>
            <a:ext cx="2942750" cy="384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Behandeling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10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Niet zitten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Geen zware inspanningen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Warmte/ TENS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Wandelen / zwemmen in warm water / andere?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Kinesitherapie / Osteopathie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Diamox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Pijnstillers tegen zenuwpijn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Infiltraties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9" name="Google Shape;699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103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36135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effen weg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6" name="Google Shape;706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347" y="1555950"/>
            <a:ext cx="4404400" cy="296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3672" y="1960275"/>
            <a:ext cx="3945454" cy="2281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1975" y="409886"/>
            <a:ext cx="6066275" cy="415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0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Behandeling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104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Niet zitten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Geen zware inspanningen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Warmte/ TENS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Wandelen / zwemmen in warm water / andere?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Kinesitherapie / Osteopathie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Diamox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Pijnstillers tegen zenuwpijn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Infiltraties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4" name="Google Shape;714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Behandeling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0" name="Google Shape;720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105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Niet zitten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Geen zware inspanningen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Warmte/ TENS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Wandelen / zwemmen in warm water / andere?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Kinesitherapie / Osteopathie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Diamox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Pijnstillers tegen zenuwpijn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Infiltraties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06"/>
          <p:cNvSpPr txBox="1">
            <a:spLocks noGrp="1"/>
          </p:cNvSpPr>
          <p:nvPr>
            <p:ph type="title"/>
          </p:nvPr>
        </p:nvSpPr>
        <p:spPr>
          <a:xfrm>
            <a:off x="5581650" y="2265150"/>
            <a:ext cx="8463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/>
              <a:t>+</a:t>
            </a:r>
            <a:endParaRPr sz="3600" b="1"/>
          </a:p>
        </p:txBody>
      </p:sp>
      <p:pic>
        <p:nvPicPr>
          <p:cNvPr id="727" name="Google Shape;727;p106"/>
          <p:cNvPicPr preferRelativeResize="0"/>
          <p:nvPr/>
        </p:nvPicPr>
        <p:blipFill/>
        <p:spPr>
          <a:xfrm>
            <a:off x="3562350" y="1376300"/>
            <a:ext cx="201930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375" y="1491800"/>
            <a:ext cx="2537925" cy="23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6175" y="1193500"/>
            <a:ext cx="2351825" cy="2756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Behandeling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107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Niet zitten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Geen zware inspanningen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Warmte/ TENS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Wandelen / zwemmen in warm water / andere?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Kinesitherapie / Osteopathie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Diamox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Pijnstillers tegen zenuwpijn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Infiltraties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7" name="Google Shape;737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08"/>
          <p:cNvSpPr txBox="1">
            <a:spLocks noGrp="1"/>
          </p:cNvSpPr>
          <p:nvPr>
            <p:ph type="body" idx="1"/>
          </p:nvPr>
        </p:nvSpPr>
        <p:spPr>
          <a:xfrm>
            <a:off x="372950" y="8169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3" name="Google Shape;743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150" y="1050088"/>
            <a:ext cx="2373025" cy="15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0937" y="967037"/>
            <a:ext cx="1946014" cy="170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9275" y="967037"/>
            <a:ext cx="2719942" cy="170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1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22813" y="2845409"/>
            <a:ext cx="2498125" cy="12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10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10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74675" y="2845400"/>
            <a:ext cx="1784625" cy="207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0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Behandeling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109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Niet zitten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Geen zware inspanningen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Warmte/ TENS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Wandelen / zwemmen in warm water / andere?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Kinesitherapie / Osteopathie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Diamox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Pijnstillers tegen zenuwpijn</a:t>
            </a:r>
            <a:endParaRPr sz="2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Infiltraties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5" name="Google Shape;755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Infiltraties?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110"/>
          <p:cNvSpPr txBox="1">
            <a:spLocks noGrp="1"/>
          </p:cNvSpPr>
          <p:nvPr>
            <p:ph type="body" idx="1"/>
          </p:nvPr>
        </p:nvSpPr>
        <p:spPr>
          <a:xfrm>
            <a:off x="311700" y="16288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Waarom?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Proef-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infiltratie. Dus test. Komt het van die zenuw? 				Preoperatief - Neurostimulator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Behandeling?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 Facetinfiltraties en -denervaties vaak toch enig effect.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Maar is pijnlijker bij OSTC. Soms triggert het de pijn.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2" name="Google Shape;762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4699" y="370525"/>
            <a:ext cx="2730900" cy="193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Vragenuurtje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111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Roboto"/>
                <a:ea typeface="Roboto"/>
                <a:cs typeface="Roboto"/>
                <a:sym typeface="Roboto"/>
              </a:rPr>
              <a:t>Kunt u de link leggen tussen overdruk en chronische hyperventilatie? </a:t>
            </a:r>
            <a:r>
              <a:rPr lang="en-GB"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Ja, autonome dysfunctie</a:t>
            </a:r>
            <a:endParaRPr sz="14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>
                <a:latin typeface="Roboto"/>
                <a:ea typeface="Roboto"/>
                <a:cs typeface="Roboto"/>
                <a:sym typeface="Roboto"/>
              </a:rPr>
              <a:t>Wat is binnen Medisch Wetenschappelijk denken nodig om erkenning te krijgen? </a:t>
            </a:r>
            <a:r>
              <a:rPr lang="en-GB"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publiceren</a:t>
            </a:r>
            <a:endParaRPr sz="14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>
                <a:latin typeface="Roboto"/>
                <a:ea typeface="Roboto"/>
                <a:cs typeface="Roboto"/>
                <a:sym typeface="Roboto"/>
              </a:rPr>
              <a:t>Waarom wordt aan de verhoogde druk zo weinig aandacht besteed, terwijl bekend is dat dit een onderliggende oorzaak is? </a:t>
            </a:r>
            <a:r>
              <a:rPr lang="en-GB"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Moeilijk te meten</a:t>
            </a:r>
            <a:endParaRPr sz="14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>
                <a:latin typeface="Roboto"/>
                <a:ea typeface="Roboto"/>
                <a:cs typeface="Roboto"/>
                <a:sym typeface="Roboto"/>
              </a:rPr>
              <a:t>Is de diagnose met 100% zekerheid te stellen op basis van beeldvormend onderzoek en anamnese? </a:t>
            </a:r>
            <a:r>
              <a:rPr lang="en-GB"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BV criteria te streng, anamnese tijdsgebrek</a:t>
            </a:r>
            <a:endParaRPr sz="14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>
                <a:latin typeface="Roboto"/>
                <a:ea typeface="Roboto"/>
                <a:cs typeface="Roboto"/>
                <a:sym typeface="Roboto"/>
              </a:rPr>
              <a:t>Verband tussen de oorspronkelijke infectie bij CVS en afbraak van bindweefsel?  Lyme? Borrelia? Kopermetabolisme? </a:t>
            </a:r>
            <a:r>
              <a:rPr lang="en-GB"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Onbekend, we moeten ons beperken, maar niet uit te sluiten</a:t>
            </a:r>
            <a:endParaRPr sz="14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3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latin typeface="Roboto"/>
                <a:ea typeface="Roboto"/>
                <a:cs typeface="Roboto"/>
                <a:sym typeface="Roboto"/>
              </a:rPr>
              <a:t>Wat gebeurt in geval dat cysten beginnen te lekken? </a:t>
            </a:r>
            <a:r>
              <a:rPr lang="en-GB"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Onderdrukhoofdpijn, maar gebeurt uiterst 		zelden, is niet een probleem</a:t>
            </a:r>
            <a:endParaRPr sz="14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4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70" name="Google Shape;770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12"/>
          <p:cNvSpPr txBox="1">
            <a:spLocks noGrp="1"/>
          </p:cNvSpPr>
          <p:nvPr>
            <p:ph type="body" idx="1"/>
          </p:nvPr>
        </p:nvSpPr>
        <p:spPr>
          <a:xfrm>
            <a:off x="311700" y="87315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>
                <a:latin typeface="Roboto"/>
                <a:ea typeface="Roboto"/>
                <a:cs typeface="Roboto"/>
                <a:sym typeface="Roboto"/>
              </a:rPr>
              <a:t>Hoeveel procent kans is er om Tarlov cysten door te geven aan je kinderen en is het nuttig om ze te laten checken ? </a:t>
            </a:r>
            <a:r>
              <a:rPr lang="en-GB"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vermoedelijk grote kans , checken geen zin (ongerustheid, kinderen nog geen TC, jongeren nog niett pijnlijk)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Roboto"/>
                <a:ea typeface="Roboto"/>
                <a:cs typeface="Roboto"/>
                <a:sym typeface="Roboto"/>
              </a:rPr>
              <a:t>Ik heb verschillende Tarlov cysten, maar uit mijn onderzoeken bij de oogarts en hersenscan, blijken geen tekens van overdruk. Heb ik dan wel overdruk? </a:t>
            </a:r>
            <a:r>
              <a:rPr lang="en-GB"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Wellicht wel, maar de druk kan weg in de cysten, zodat die hogerop minder is</a:t>
            </a:r>
            <a:endParaRPr sz="14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>
                <a:latin typeface="Roboto"/>
                <a:ea typeface="Roboto"/>
                <a:cs typeface="Roboto"/>
                <a:sym typeface="Roboto"/>
              </a:rPr>
              <a:t>Ik heb alleen een laminectomie gehad, dus de cystes zitten er nog, tasten deze het bot aan? </a:t>
            </a:r>
            <a:r>
              <a:rPr lang="en-GB"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Niet altijd en dat is niet het hoofdprobleem </a:t>
            </a:r>
            <a:r>
              <a:rPr lang="en-GB" sz="1400">
                <a:latin typeface="Roboto"/>
                <a:ea typeface="Roboto"/>
                <a:cs typeface="Roboto"/>
                <a:sym typeface="Roboto"/>
              </a:rPr>
              <a:t>Hoe weet ik dat mijn hoofdpijnen door een verhoogde druk komen of door de medicatie? Wel/niet operatie? </a:t>
            </a:r>
            <a:r>
              <a:rPr lang="en-GB"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Dat is moeilijk te zeggen, maar meestal van de druk en niet van de medicatie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3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latin typeface="Roboto"/>
                <a:ea typeface="Roboto"/>
                <a:cs typeface="Roboto"/>
                <a:sym typeface="Roboto"/>
              </a:rPr>
              <a:t>Wat beïnvloedt de groei van Tarlov-cysten? </a:t>
            </a:r>
            <a:r>
              <a:rPr lang="en-GB"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Elasticiteit bindweefsel, genetische factoren hoogte van de druk, overbelasting, trauma</a:t>
            </a:r>
            <a:endParaRPr sz="14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4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77" name="Google Shape;777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1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13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28911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Chronische buikpijn van Tarlov cyste op L1-T12</a:t>
            </a:r>
            <a:r>
              <a:rPr lang="en-GB" sz="1400" b="1">
                <a:latin typeface="Arial"/>
                <a:ea typeface="Arial"/>
                <a:cs typeface="Arial"/>
                <a:sym typeface="Arial"/>
              </a:rPr>
              <a:t> .</a:t>
            </a:r>
            <a:endParaRPr sz="14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Dat geeft idd buikpijn</a:t>
            </a:r>
            <a:endParaRPr sz="1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4" name="Google Shape;784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5825" y="729400"/>
            <a:ext cx="5599399" cy="383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7913" y="395288"/>
            <a:ext cx="4448175" cy="435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600" y="3956550"/>
            <a:ext cx="831701" cy="8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Google Shape;790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2275" y="204450"/>
            <a:ext cx="3219450" cy="44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1345</Words>
  <Application>Microsoft Office PowerPoint</Application>
  <PresentationFormat>On-screen Show (16:9)</PresentationFormat>
  <Paragraphs>462</Paragraphs>
  <Slides>90</Slides>
  <Notes>90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97" baseType="lpstr">
      <vt:lpstr>Arial</vt:lpstr>
      <vt:lpstr>Calibri</vt:lpstr>
      <vt:lpstr>Lobster</vt:lpstr>
      <vt:lpstr>Old Standard TT</vt:lpstr>
      <vt:lpstr>Roboto</vt:lpstr>
      <vt:lpstr>Paperback</vt:lpstr>
      <vt:lpstr>Simple Light</vt:lpstr>
      <vt:lpstr> Overdruksyndroom  &amp; Tarlov cysten      Mieke Hulens MD PhD  Fysische geneeskunde - EMG  Revalidatiewetenschappen, KULeuven</vt:lpstr>
      <vt:lpstr>Dokter, die witte bolletjes? </vt:lpstr>
      <vt:lpstr>If people realized how little doctors knew, they’d be very scared Als de mensen wisten  hoe weinig dokters weten,  zouden ze heel bang zijn.</vt:lpstr>
      <vt:lpstr>Voornaamste klacht</vt:lpstr>
      <vt:lpstr>Veel klachten tegelijkertijd of afwisselend</vt:lpstr>
      <vt:lpstr>PowerPoint Presentation</vt:lpstr>
      <vt:lpstr>Mechanische pijn</vt:lpstr>
      <vt:lpstr>PowerPoint Presentation</vt:lpstr>
      <vt:lpstr>PowerPoint Presentation</vt:lpstr>
      <vt:lpstr>Diagnoses</vt:lpstr>
      <vt:lpstr>Behandelingen</vt:lpstr>
      <vt:lpstr>Centrale sensitisatie  </vt:lpstr>
      <vt:lpstr>Centrale sensitisatie?</vt:lpstr>
      <vt:lpstr>PowerPoint Presentation</vt:lpstr>
      <vt:lpstr>Overdruksyndroom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Tarlov cysten</vt:lpstr>
      <vt:lpstr>PowerPoint Presentation</vt:lpstr>
      <vt:lpstr>PowerPoint Presentation</vt:lpstr>
      <vt:lpstr>PowerPoint Presentation</vt:lpstr>
      <vt:lpstr>Overdruk</vt:lpstr>
      <vt:lpstr>Open cysten     Gesloten cysten</vt:lpstr>
      <vt:lpstr>Tarlov cysten</vt:lpstr>
      <vt:lpstr>PowerPoint Presentation</vt:lpstr>
      <vt:lpstr>Evidentie voor neurologische oorzaak </vt:lpstr>
      <vt:lpstr>Evidentie voor neurologische oorzaak  </vt:lpstr>
      <vt:lpstr>Evidentie voor neurologische oorzaak </vt:lpstr>
      <vt:lpstr>Evidentie voor neurologische oorzaak </vt:lpstr>
      <vt:lpstr>Evidentie voor neurologische oorzaak </vt:lpstr>
      <vt:lpstr>Evidentie voor neurologische oorzaak</vt:lpstr>
      <vt:lpstr>Diagnose van overdruk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1959</vt:lpstr>
      <vt:lpstr>?   ?   ?</vt:lpstr>
      <vt:lpstr>Oorzaak</vt:lpstr>
      <vt:lpstr>PowerPoint Presentation</vt:lpstr>
      <vt:lpstr>Evolutie?</vt:lpstr>
      <vt:lpstr>Behandeling</vt:lpstr>
      <vt:lpstr>PowerPoint Presentation</vt:lpstr>
      <vt:lpstr>PowerPoint Presentation</vt:lpstr>
      <vt:lpstr>PowerPoint Presentation</vt:lpstr>
      <vt:lpstr>PowerPoint Presentation</vt:lpstr>
      <vt:lpstr>Behandeling</vt:lpstr>
      <vt:lpstr>PowerPoint Presentation</vt:lpstr>
      <vt:lpstr>Behandeling</vt:lpstr>
      <vt:lpstr>PowerPoint Presentation</vt:lpstr>
      <vt:lpstr>Behandeling</vt:lpstr>
      <vt:lpstr>PowerPoint Presentation</vt:lpstr>
      <vt:lpstr>Behandeling</vt:lpstr>
      <vt:lpstr>Behandeling</vt:lpstr>
      <vt:lpstr>+</vt:lpstr>
      <vt:lpstr>Behandeling</vt:lpstr>
      <vt:lpstr>PowerPoint Presentation</vt:lpstr>
      <vt:lpstr>Behandeling</vt:lpstr>
      <vt:lpstr>Infiltraties?</vt:lpstr>
      <vt:lpstr>Vragenuurtje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Overdruksyndroom  &amp; Tarlov cysten      Mieke Hulens MD PhD  Fysische geneeskunde - EMG  Revlidatiewetenschappen, KULeuven</dc:title>
  <cp:lastModifiedBy>Tom Potemans</cp:lastModifiedBy>
  <cp:revision>3</cp:revision>
  <dcterms:modified xsi:type="dcterms:W3CDTF">2019-11-12T14:01:03Z</dcterms:modified>
</cp:coreProperties>
</file>