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72" r:id="rId6"/>
    <p:sldId id="297" r:id="rId7"/>
    <p:sldId id="278" r:id="rId8"/>
    <p:sldId id="295" r:id="rId9"/>
    <p:sldId id="292" r:id="rId10"/>
    <p:sldId id="293" r:id="rId11"/>
    <p:sldId id="294" r:id="rId12"/>
    <p:sldId id="280" r:id="rId13"/>
    <p:sldId id="290" r:id="rId14"/>
    <p:sldId id="283" r:id="rId15"/>
    <p:sldId id="279" r:id="rId16"/>
    <p:sldId id="289" r:id="rId17"/>
    <p:sldId id="282" r:id="rId18"/>
    <p:sldId id="286" r:id="rId19"/>
    <p:sldId id="287" r:id="rId20"/>
    <p:sldId id="288" r:id="rId21"/>
    <p:sldId id="284" r:id="rId22"/>
    <p:sldId id="285" r:id="rId23"/>
    <p:sldId id="296" r:id="rId24"/>
  </p:sldIdLst>
  <p:sldSz cx="12188825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84" d="100"/>
          <a:sy n="84" d="100"/>
        </p:scale>
        <p:origin x="96" y="1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6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B30F61D-0286-4559-81F9-35F09C0BC9ED}" type="datetime1">
              <a:rPr lang="nl-NL" smtClean="0"/>
              <a:pPr algn="r" rtl="0"/>
              <a:t>28-1-2018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nl-NL" smtClean="0"/>
              <a:pPr algn="r"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C3C7FA88-12B4-4801-8068-DD3BE735E3A6}" type="datetime1">
              <a:rPr lang="nl-NL" smtClean="0"/>
              <a:pPr algn="r"/>
              <a:t>28-1-2018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 smtClean="0"/>
              <a:t>Klik om de tekststijlen van het model te bewerken</a:t>
            </a:r>
          </a:p>
          <a:p>
            <a:pPr lvl="1" rtl="0"/>
            <a:r>
              <a:rPr lang="nl-NL" dirty="0" smtClean="0"/>
              <a:t>Tweede niveau</a:t>
            </a:r>
          </a:p>
          <a:p>
            <a:pPr lvl="2" rtl="0"/>
            <a:r>
              <a:rPr lang="nl-NL" dirty="0" smtClean="0"/>
              <a:t>Derde niveau</a:t>
            </a:r>
          </a:p>
          <a:p>
            <a:pPr lvl="3" rtl="0"/>
            <a:r>
              <a:rPr lang="nl-NL" dirty="0" smtClean="0"/>
              <a:t>Vierde niveau</a:t>
            </a:r>
          </a:p>
          <a:p>
            <a:pPr lvl="4" rtl="0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2E61351F-DBB1-4664-ADA9-83BC7CB8848D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9957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609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102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412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660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508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71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55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63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20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241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74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803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08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78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D1FD99A-F039-435C-8F7F-8B1869105A5D}" type="datetime1">
              <a:rPr lang="nl-NL" smtClean="0"/>
              <a:pPr/>
              <a:t>28-1-2018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A7C8ECB7-682B-4D17-9CD8-EBCDAD14CF82}" type="datetime1">
              <a:rPr lang="nl-NL" smtClean="0"/>
              <a:pPr/>
              <a:t>28-1-2018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9E6D7D1-3FF3-4C86-AC69-B7E3C197B565}" type="datetime1">
              <a:rPr lang="nl-NL" smtClean="0"/>
              <a:pPr/>
              <a:t>28-1-2018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DE6A436-FDF9-481A-A900-88ACF5091D09}" type="datetime1">
              <a:rPr lang="nl-NL" smtClean="0"/>
              <a:pPr/>
              <a:t>28-1-2018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4D81A40-7122-4E0C-A7D9-3052F38FE787}" type="datetime1">
              <a:rPr lang="nl-NL" smtClean="0"/>
              <a:pPr/>
              <a:t>28-1-2018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F0D587D-0C1C-4FF1-8DAF-167CA8C229B6}" type="datetime1">
              <a:rPr lang="nl-NL" smtClean="0"/>
              <a:pPr/>
              <a:t>28-1-2018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93C3E98-98B9-4942-A8E2-1B7B26A8A0E8}" type="datetime1">
              <a:rPr lang="nl-NL" smtClean="0"/>
              <a:pPr/>
              <a:t>28-1-2018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16ABC10-8924-45B4-8437-2802377E9F1C}" type="datetime1">
              <a:rPr lang="nl-NL" smtClean="0"/>
              <a:pPr/>
              <a:t>28-1-2018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4A50784-4B56-4761-9DDF-F1641546A727}" type="datetime1">
              <a:rPr lang="nl-NL" smtClean="0"/>
              <a:pPr/>
              <a:t>28-1-2018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39F2F22-1061-4398-84EF-E8EA65881A79}" type="datetime1">
              <a:rPr lang="nl-NL" smtClean="0"/>
              <a:pPr/>
              <a:t>28-1-2018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 smtClean="0"/>
              <a:t>Tekststijlen van het model bewerken</a:t>
            </a:r>
          </a:p>
          <a:p>
            <a:pPr lvl="1" rtl="0"/>
            <a:r>
              <a:rPr lang="nl-NL" dirty="0" smtClean="0"/>
              <a:t>Tweede niveau</a:t>
            </a:r>
          </a:p>
          <a:p>
            <a:pPr lvl="2" rtl="0"/>
            <a:r>
              <a:rPr lang="nl-NL" dirty="0" smtClean="0"/>
              <a:t>Derde niveau</a:t>
            </a:r>
          </a:p>
          <a:p>
            <a:pPr lvl="3" rtl="0"/>
            <a:r>
              <a:rPr lang="nl-NL" dirty="0" smtClean="0"/>
              <a:t>Vierde niveau</a:t>
            </a:r>
          </a:p>
          <a:p>
            <a:pPr lvl="4" rtl="0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2383D3DE-0713-46BD-AFE1-C1D9F8C7BD9F}" type="datetime1">
              <a:rPr lang="nl-NL" smtClean="0"/>
              <a:pPr/>
              <a:t>28-1-2018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erdruksyndroom.b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715076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pii/S0306987717304188" TargetMode="External"/><Relationship Id="rId5" Type="http://schemas.openxmlformats.org/officeDocument/2006/relationships/hyperlink" Target="https://jhu.pure.elsevier.com/en/publications/the-syndrome-of-hydrocephalus-in-young-and-middle-aged-adults-shy-3" TargetMode="External"/><Relationship Id="rId4" Type="http://schemas.openxmlformats.org/officeDocument/2006/relationships/hyperlink" Target="https://www.ncbi.nlm.nih.gov/pmc/articles/PMC4097326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overdruksyndroom.be/wp-content/uploads/2017/07/perineurale-wortelcystes...-Padberg-1959.pdf" TargetMode="External"/><Relationship Id="rId13" Type="http://schemas.openxmlformats.org/officeDocument/2006/relationships/hyperlink" Target="http://thejns.org/doi/abs/10.3171/2011.9.FOCUS11221?url_ver=Z39.88-2003&amp;rfr_id=ori:rid:crossref.org&amp;rfr_dat=cr_pub%3dpubmed" TargetMode="External"/><Relationship Id="rId3" Type="http://schemas.openxmlformats.org/officeDocument/2006/relationships/hyperlink" Target="https://www.ncbi.nlm.nih.gov/pmc/articles/PMC4752851/" TargetMode="External"/><Relationship Id="rId7" Type="http://schemas.openxmlformats.org/officeDocument/2006/relationships/hyperlink" Target="https://www.ncbi.nlm.nih.gov/pmc/articles/PMC4784455/" TargetMode="External"/><Relationship Id="rId12" Type="http://schemas.openxmlformats.org/officeDocument/2006/relationships/hyperlink" Target="https://juniperpublishers.com/oajs/pdf/OAJS.MS.ID.555555.pdf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://www.overdruksyndroom.be/Overdruksyndroom/wp-content/uploads/2017/02/EMG-and-a-review-of-the-literature-provide-insights-into-the-role-op-sacral-perineural-cysts...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ajmg.c.31549/epdf" TargetMode="External"/><Relationship Id="rId11" Type="http://schemas.openxmlformats.org/officeDocument/2006/relationships/hyperlink" Target="https://www.ncbi.nlm.nih.gov/pmc/articles/PMC4574593/" TargetMode="External"/><Relationship Id="rId5" Type="http://schemas.openxmlformats.org/officeDocument/2006/relationships/hyperlink" Target="https://www.ncbi.nlm.nih.gov/pubmed/10917349" TargetMode="External"/><Relationship Id="rId15" Type="http://schemas.openxmlformats.org/officeDocument/2006/relationships/hyperlink" Target="https://www.ncbi.nlm.nih.gov/pubmed/11453427" TargetMode="External"/><Relationship Id="rId10" Type="http://schemas.openxmlformats.org/officeDocument/2006/relationships/hyperlink" Target="http://www.lib.okayama-u.ac.jp/www/acta/pdf/60_1_65.pdf" TargetMode="External"/><Relationship Id="rId4" Type="http://schemas.openxmlformats.org/officeDocument/2006/relationships/hyperlink" Target="http://onlinelibrary.wiley.com/doi/10.1111/papr.12441/abstract" TargetMode="External"/><Relationship Id="rId9" Type="http://schemas.openxmlformats.org/officeDocument/2006/relationships/hyperlink" Target="http://www.ejns.edu.eg/beta/images/jan2016/51-56March2016.pdf" TargetMode="External"/><Relationship Id="rId14" Type="http://schemas.openxmlformats.org/officeDocument/2006/relationships/hyperlink" Target="http://link.springer.com/article/10.1007/s00586-016-4744-5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ooper.be/overdruksyndroom" TargetMode="External"/><Relationship Id="rId3" Type="http://schemas.openxmlformats.org/officeDocument/2006/relationships/hyperlink" Target="http://www.trooper.be/overdruksyndroom" TargetMode="External"/><Relationship Id="rId7" Type="http://schemas.openxmlformats.org/officeDocument/2006/relationships/hyperlink" Target="http://www.overdruksyndroom.b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GgVgioUMq0" TargetMode="External"/><Relationship Id="rId5" Type="http://schemas.openxmlformats.org/officeDocument/2006/relationships/hyperlink" Target="https://www.youtube.com/watch?v=GSnYYw00JIQ" TargetMode="External"/><Relationship Id="rId4" Type="http://schemas.openxmlformats.org/officeDocument/2006/relationships/hyperlink" Target="http://overdruksyndroom.be/wp-content/uploads/2017/07/OSTC-Trooper-kaartjes.pdf" TargetMode="External"/><Relationship Id="rId9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erdruksyndroom.b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873468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931706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692696"/>
            <a:ext cx="5485897" cy="548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836" y="116632"/>
            <a:ext cx="10201199" cy="1143000"/>
          </a:xfrm>
        </p:spPr>
        <p:txBody>
          <a:bodyPr>
            <a:normAutofit/>
          </a:bodyPr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Zeldzame aandoening?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3812" y="2780928"/>
            <a:ext cx="5952728" cy="374441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nl-BE" sz="4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aspecifieke (onverklaarde) </a:t>
            </a:r>
            <a:r>
              <a:rPr lang="nl-BE" sz="4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lagerugpijn</a:t>
            </a:r>
            <a:endParaRPr lang="nl-BE" sz="4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nl-BE" sz="4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coccygodynie</a:t>
            </a:r>
            <a:r>
              <a:rPr lang="nl-BE" sz="4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(pijn staartbeentje)</a:t>
            </a:r>
          </a:p>
          <a:p>
            <a:pPr>
              <a:lnSpc>
                <a:spcPct val="120000"/>
              </a:lnSpc>
            </a:pPr>
            <a:r>
              <a:rPr lang="nl-BE" sz="4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pudendus</a:t>
            </a:r>
            <a:r>
              <a:rPr lang="nl-BE" sz="4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neuralgie (pijn schaamzenuw)</a:t>
            </a:r>
          </a:p>
          <a:p>
            <a:pPr>
              <a:lnSpc>
                <a:spcPct val="120000"/>
              </a:lnSpc>
            </a:pPr>
            <a:r>
              <a:rPr lang="nl-BE" sz="4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vulvodynie</a:t>
            </a:r>
            <a:r>
              <a:rPr lang="nl-BE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(vaginale pijn)</a:t>
            </a:r>
            <a:endParaRPr lang="nl-BE" sz="4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nl-BE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chronische prostaatpijn</a:t>
            </a:r>
            <a:endParaRPr lang="nl-BE" sz="4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nl-BE" sz="4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fibromyalgie</a:t>
            </a:r>
          </a:p>
          <a:p>
            <a:pPr>
              <a:lnSpc>
                <a:spcPct val="120000"/>
              </a:lnSpc>
            </a:pPr>
            <a:r>
              <a:rPr lang="nl-BE" sz="4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chronischvermoeidheidssyndroom</a:t>
            </a:r>
            <a:endParaRPr lang="en-US" sz="4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46540" y="2780928"/>
            <a:ext cx="4700016" cy="3312368"/>
          </a:xfrm>
        </p:spPr>
        <p:txBody>
          <a:bodyPr>
            <a:noAutofit/>
          </a:bodyPr>
          <a:lstStyle/>
          <a:p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prikkelbare darmsyndroom</a:t>
            </a:r>
          </a:p>
          <a:p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postwhiplashsyndroom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chronisch blaaspijnsyndroom</a:t>
            </a:r>
          </a:p>
          <a:p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chronische 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bekkenpijn</a:t>
            </a:r>
          </a:p>
          <a:p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bekkeninstabiliteit</a:t>
            </a:r>
          </a:p>
          <a:p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pijn tijdens het zitten</a:t>
            </a:r>
          </a:p>
          <a:p>
            <a:r>
              <a:rPr lang="nl-BE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mislukte rugoperaties</a:t>
            </a:r>
            <a:endParaRPr lang="nl-BE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BE" sz="2000" dirty="0"/>
          </a:p>
        </p:txBody>
      </p:sp>
      <p:sp>
        <p:nvSpPr>
          <p:cNvPr id="5" name="Ovaal 4"/>
          <p:cNvSpPr/>
          <p:nvPr/>
        </p:nvSpPr>
        <p:spPr>
          <a:xfrm>
            <a:off x="693812" y="5249404"/>
            <a:ext cx="6240760" cy="122413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09836" y="1783616"/>
            <a:ext cx="108732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 en </a:t>
            </a:r>
            <a:r>
              <a:rPr lang="nl-B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overdruksyndroom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vermoedelijk vaak de </a:t>
            </a:r>
            <a:r>
              <a:rPr lang="nl-B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oorzaak van een aantal onverklaarde chronische pijnproblemen</a:t>
            </a:r>
            <a:endParaRPr lang="fr-BE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0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053852" y="1676400"/>
            <a:ext cx="11017224" cy="4495800"/>
          </a:xfrm>
        </p:spPr>
        <p:txBody>
          <a:bodyPr rtlCol="0">
            <a:normAutofit fontScale="92500"/>
          </a:bodyPr>
          <a:lstStyle/>
          <a:p>
            <a:pPr marL="342900" indent="-342900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België en Nederland zijn er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 dan 400 patiënten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gedetecteerd.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hadden allen ‘onverklaarde’ pijnklachten. Maar er zijn er veel meer…</a:t>
            </a:r>
          </a:p>
          <a:p>
            <a:pPr marL="342900" indent="-342900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andere landen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worden meer en meer patiënten gediagnosticeerd.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bewijs hiervan zijn de talrijke Facebookgroepen en patiëntenorganisaties. </a:t>
            </a: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een belangrijke 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genetische factor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want een hoog percentage van de patiënten heeft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familielid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gelijkaardige klachten. In Italië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Amerika loopt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momenteel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genetisch onderzoek. De Amerikaanse onderzoeker kreeg maar liefst 2.5 miljoen dollar van de overheid.</a:t>
            </a:r>
          </a:p>
          <a:p>
            <a:pPr marL="342900" indent="-342900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Omdat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eerste symptomen enkel pijn, tinteling, voosheid en/of een slapend gevoel zijn en dit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objectief niet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 meten is, wordt de 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diagnose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vaak erg laat 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niet gesteld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/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909836" y="116632"/>
            <a:ext cx="1020119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Zeldzame aandoening?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968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37828" y="116632"/>
            <a:ext cx="9601200" cy="1143000"/>
          </a:xfrm>
        </p:spPr>
        <p:txBody>
          <a:bodyPr rtlCol="0"/>
          <a:lstStyle/>
          <a:p>
            <a:pPr rtl="0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Wetenschappelijke literatuur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981844" y="1556792"/>
            <a:ext cx="7632848" cy="4495800"/>
          </a:xfrm>
        </p:spPr>
        <p:txBody>
          <a:bodyPr rtlCol="0">
            <a:normAutofit/>
          </a:bodyPr>
          <a:lstStyle/>
          <a:p>
            <a:pPr marL="342900" indent="-342900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wetenschappelijke literatuur worden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meestal enkel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grote en opvallende cysten beschreven, omdat deze zeldzame cysten soms aanleiding geven tot verlammingsverschijnselen. Hierdoor blijven 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kleine 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symptomatische Tarlov-cysten jammer genoeg 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 de radar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/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verschijnen wereldwijd 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jaarlijks nieuwe publicaties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38" y="1340768"/>
            <a:ext cx="3058180" cy="442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05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37828" y="332656"/>
            <a:ext cx="9601200" cy="1143000"/>
          </a:xfrm>
        </p:spPr>
        <p:txBody>
          <a:bodyPr rtlCol="0"/>
          <a:lstStyle/>
          <a:p>
            <a:pPr rtl="0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Wetenschappelijke literatuur over cerebrospinale overdruk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Idiopathic</a:t>
            </a:r>
            <a:r>
              <a:rPr lang="fr-BE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intracranial</a:t>
            </a:r>
            <a:r>
              <a:rPr lang="fr-BE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hypertension </a:t>
            </a:r>
            <a:r>
              <a:rPr lang="fr-BE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without</a:t>
            </a:r>
            <a:r>
              <a:rPr lang="fr-BE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papilledema</a:t>
            </a:r>
            <a:r>
              <a:rPr lang="fr-BE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in </a:t>
            </a:r>
            <a:r>
              <a:rPr lang="fr-BE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refractory</a:t>
            </a:r>
            <a:r>
              <a:rPr lang="fr-BE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chronic</a:t>
            </a:r>
            <a:r>
              <a:rPr lang="fr-BE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daily</a:t>
            </a:r>
            <a:r>
              <a:rPr lang="fr-BE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headache</a:t>
            </a:r>
            <a:r>
              <a:rPr lang="fr-BE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(</a:t>
            </a:r>
            <a:r>
              <a:rPr lang="fr-BE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Favoni</a:t>
            </a:r>
            <a:r>
              <a:rPr lang="fr-BE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et al)</a:t>
            </a:r>
            <a:endParaRPr lang="fr-BE" b="1" u="sng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BE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Intracranial</a:t>
            </a:r>
            <a:r>
              <a:rPr lang="fr-BE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 pressure in </a:t>
            </a:r>
            <a:r>
              <a:rPr lang="fr-BE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unresponsive</a:t>
            </a:r>
            <a:r>
              <a:rPr lang="fr-BE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 </a:t>
            </a:r>
            <a:r>
              <a:rPr lang="fr-BE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chronic</a:t>
            </a:r>
            <a:r>
              <a:rPr lang="fr-BE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 migraine (De Simone et al.)</a:t>
            </a:r>
            <a:endParaRPr lang="fr-BE" b="1" u="sng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BE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The </a:t>
            </a:r>
            <a:r>
              <a:rPr lang="fr-BE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syndrome of </a:t>
            </a:r>
            <a:r>
              <a:rPr lang="fr-BE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hydrocephalus</a:t>
            </a:r>
            <a:r>
              <a:rPr lang="fr-BE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in </a:t>
            </a:r>
            <a:r>
              <a:rPr lang="fr-BE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young</a:t>
            </a:r>
            <a:r>
              <a:rPr lang="fr-BE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and middle-</a:t>
            </a:r>
            <a:r>
              <a:rPr lang="fr-BE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aged</a:t>
            </a:r>
            <a:r>
              <a:rPr lang="fr-BE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</a:t>
            </a:r>
            <a:r>
              <a:rPr lang="fr-BE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adults</a:t>
            </a:r>
            <a:r>
              <a:rPr lang="fr-BE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(SHYMA) (Cowan et al)</a:t>
            </a:r>
            <a:endParaRPr lang="fr-BE" b="1" u="sng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BE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Fibromyalgia</a:t>
            </a:r>
            <a:r>
              <a:rPr lang="fr-BE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BE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wide</a:t>
            </a:r>
            <a:r>
              <a:rPr lang="fr-BE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spread pain: The </a:t>
            </a:r>
            <a:r>
              <a:rPr lang="fr-BE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idiopathic</a:t>
            </a:r>
            <a:r>
              <a:rPr lang="fr-BE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cerebrospinal</a:t>
            </a:r>
            <a:r>
              <a:rPr lang="fr-BE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pressure </a:t>
            </a:r>
            <a:r>
              <a:rPr lang="fr-BE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dysregulation</a:t>
            </a:r>
            <a:r>
              <a:rPr lang="fr-BE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syndrome.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 tooltip="Chronic fatigue syndrome and idiopathic intracranial hypertension: Different manifestations of the same disorder of intracranial pressure?"/>
              </a:rPr>
              <a:t>Chronic fatigue syndrome and idiopathic intracranial hypertension: Different manifestations of the same disorder of intracranial pressure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 tooltip="Chronic fatigue syndrome and idiopathic intracranial hypertension: Different manifestations of the same disorder of intracranial pressure?"/>
              </a:rPr>
              <a:t>?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((Nicholas et al 2017)</a:t>
            </a:r>
          </a:p>
          <a:p>
            <a:pPr marL="285750" indent="-285750"/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Enz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51768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37828" y="332656"/>
            <a:ext cx="10777264" cy="1143000"/>
          </a:xfrm>
        </p:spPr>
        <p:txBody>
          <a:bodyPr rtlCol="0"/>
          <a:lstStyle/>
          <a:p>
            <a:pPr rtl="0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Wetenschappelijke literatuur over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Tarlov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-cysten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288028"/>
              </p:ext>
            </p:extLst>
          </p:nvPr>
        </p:nvGraphicFramePr>
        <p:xfrm>
          <a:off x="1197868" y="1772816"/>
          <a:ext cx="10873208" cy="4480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val="446173591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3355414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/>
                        </a:rPr>
                        <a:t>Chapter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/>
                        </a:rPr>
                        <a:t> 115: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/>
                        </a:rPr>
                        <a:t>Tarlov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/>
                        </a:rPr>
                        <a:t>cysts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/>
                        </a:rPr>
                        <a:t> (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/>
                        </a:rPr>
                        <a:t>Feigenbaum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/>
                        </a:rPr>
                        <a:t> et al)</a:t>
                      </a:r>
                      <a:endParaRPr lang="fr-BE" sz="16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/>
                        </a:rPr>
                        <a:t>Electromyograhic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/>
                        </a:rPr>
                        <a:t>Abnormalities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/>
                        </a:rPr>
                        <a:t> Associated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/>
                        </a:rPr>
                        <a:t>with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/>
                        </a:rPr>
                        <a:t>Symptomatic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/>
                        </a:rPr>
                        <a:t> Sacral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/>
                        </a:rPr>
                        <a:t>Tarlov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/>
                        </a:rPr>
                        <a:t>cysts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/>
                        </a:rPr>
                        <a:t> (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/>
                        </a:rPr>
                        <a:t>Hulens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/>
                        </a:rPr>
                        <a:t>ed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/>
                        </a:rPr>
                        <a:t> al)</a:t>
                      </a:r>
                      <a:endParaRPr lang="fr-BE" sz="16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/>
                        </a:rPr>
                        <a:t>Migrosurgical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/>
                        </a:rPr>
                        <a:t>treatment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/>
                        </a:rPr>
                        <a:t> of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/>
                        </a:rPr>
                        <a:t>symptomatic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/>
                        </a:rPr>
                        <a:t> sacral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/>
                        </a:rPr>
                        <a:t>Tarlov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/>
                        </a:rPr>
                        <a:t>Cysts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/>
                        </a:rPr>
                        <a:t> (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/>
                        </a:rPr>
                        <a:t>Mummaneni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/>
                        </a:rPr>
                        <a:t> et al)</a:t>
                      </a:r>
                      <a:endParaRPr lang="fr-BE" sz="16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6"/>
                        </a:rPr>
                        <a:t>Neurological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6"/>
                        </a:rPr>
                        <a:t> and Spinal Manifestations of the 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6"/>
                        </a:rPr>
                        <a:t>Ehlers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6"/>
                        </a:rPr>
                        <a:t>–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6"/>
                        </a:rPr>
                        <a:t>Danlos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6"/>
                        </a:rPr>
                        <a:t> Syndromes (Henderson et al)</a:t>
                      </a:r>
                      <a:endParaRPr lang="fr-BE" sz="16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/>
                        </a:rPr>
                        <a:t>Painless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/>
                        </a:rPr>
                        <a:t> legs and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/>
                        </a:rPr>
                        <a:t>moving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/>
                        </a:rPr>
                        <a:t>toes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/>
                        </a:rPr>
                        <a:t> syndrome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/>
                        </a:rPr>
                        <a:t>associated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/>
                        </a:rPr>
                        <a:t>with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/>
                        </a:rPr>
                        <a:t> a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/>
                        </a:rPr>
                        <a:t>Tarlov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/>
                        </a:rPr>
                        <a:t>cysts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/>
                        </a:rPr>
                        <a:t> (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/>
                        </a:rPr>
                        <a:t>Alrawashdeh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/>
                        </a:rPr>
                        <a:t>)</a:t>
                      </a:r>
                      <a:endParaRPr lang="fr-BE" sz="16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8"/>
                        </a:rPr>
                        <a:t>Perineurale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8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8"/>
                        </a:rPr>
                        <a:t>wortelcystes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8"/>
                        </a:rPr>
                        <a:t> (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8"/>
                        </a:rPr>
                        <a:t>Padberg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8"/>
                        </a:rPr>
                        <a:t>)</a:t>
                      </a:r>
                      <a:endParaRPr lang="fr-BE" sz="16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/>
                        </a:rPr>
                        <a:t>Surgical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/>
                        </a:rPr>
                        <a:t> excision of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/>
                        </a:rPr>
                        <a:t>symptomatic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/>
                        </a:rPr>
                        <a:t> sacral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/>
                        </a:rPr>
                        <a:t>perineurial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/>
                        </a:rPr>
                        <a:t> TC (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/>
                        </a:rPr>
                        <a:t>Elsawaf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/>
                        </a:rPr>
                        <a:t>,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/>
                        </a:rPr>
                        <a:t>Awad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/>
                        </a:rPr>
                        <a:t>,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/>
                        </a:rPr>
                        <a:t>Fesal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/>
                        </a:rPr>
                        <a:t>)</a:t>
                      </a:r>
                      <a:endParaRPr lang="fr-BE" sz="16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0"/>
                        </a:rPr>
                        <a:t>Surgical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0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0"/>
                        </a:rPr>
                        <a:t>results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0"/>
                        </a:rPr>
                        <a:t> of sacral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0"/>
                        </a:rPr>
                        <a:t>perineural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0"/>
                        </a:rPr>
                        <a:t> (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0"/>
                        </a:rPr>
                        <a:t>Tarlov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0"/>
                        </a:rPr>
                        <a:t>)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0"/>
                        </a:rPr>
                        <a:t>cysts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0"/>
                        </a:rPr>
                        <a:t> (Tanaka et al)</a:t>
                      </a:r>
                      <a:endParaRPr lang="fr-BE" sz="16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1"/>
                        </a:rPr>
                        <a:t>Symptomatic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1"/>
                        </a:rPr>
                        <a:t> cervical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1"/>
                        </a:rPr>
                        <a:t>perineural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1"/>
                        </a:rPr>
                        <a:t> (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1"/>
                        </a:rPr>
                        <a:t>Tarlov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1"/>
                        </a:rPr>
                        <a:t>)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1"/>
                        </a:rPr>
                        <a:t>Cyst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1"/>
                        </a:rPr>
                        <a:t>: a case report (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1"/>
                        </a:rPr>
                        <a:t>Zibis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1"/>
                        </a:rPr>
                        <a:t> et al)</a:t>
                      </a:r>
                      <a:endParaRPr lang="fr-BE" sz="16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/>
                        </a:rPr>
                        <a:t>Symptomatic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/>
                        </a:rPr>
                        <a:t>,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/>
                        </a:rPr>
                        <a:t>operable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/>
                        </a:rPr>
                        <a:t>Tarlov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/>
                        </a:rPr>
                        <a:t>Cysts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/>
                        </a:rPr>
                        <a:t>: a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/>
                        </a:rPr>
                        <a:t>myth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/>
                        </a:rPr>
                        <a:t> or a reality (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/>
                        </a:rPr>
                        <a:t>Kothari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/>
                        </a:rPr>
                        <a:t> et al)</a:t>
                      </a:r>
                      <a:endParaRPr lang="fr-BE" sz="16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3"/>
                        </a:rPr>
                        <a:t>Tarlov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3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3"/>
                        </a:rPr>
                        <a:t>cysts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3"/>
                        </a:rPr>
                        <a:t>: a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3"/>
                        </a:rPr>
                        <a:t>controversial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3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3"/>
                        </a:rPr>
                        <a:t>lesion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3"/>
                        </a:rPr>
                        <a:t> of the sacral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3"/>
                        </a:rPr>
                        <a:t>spine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3"/>
                        </a:rPr>
                        <a:t> (Park, et al)</a:t>
                      </a:r>
                      <a:endParaRPr lang="fr-BE" sz="16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/>
                        </a:rPr>
                        <a:t>Tarlov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/>
                        </a:rPr>
                        <a:t>cysts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/>
                        </a:rPr>
                        <a:t>: long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/>
                        </a:rPr>
                        <a:t>term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/>
                        </a:rPr>
                        <a:t>follow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/>
                        </a:rPr>
                        <a:t> up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/>
                        </a:rPr>
                        <a:t>after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/>
                        </a:rPr>
                        <a:t>microsurgical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/>
                        </a:rPr>
                        <a:t>inverted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/>
                        </a:rPr>
                        <a:t>plication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/>
                        </a:rPr>
                        <a:t> and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/>
                        </a:rPr>
                        <a:t>sacroplasty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/>
                        </a:rPr>
                        <a:t> (Weigel et al)</a:t>
                      </a:r>
                      <a:endParaRPr lang="fr-BE" sz="16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/>
                        </a:rPr>
                        <a:t>Tarlov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/>
                        </a:rPr>
                        <a:t>cysts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/>
                        </a:rPr>
                        <a:t>: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/>
                        </a:rPr>
                        <a:t>study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/>
                        </a:rPr>
                        <a:t> of 10 cases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/>
                        </a:rPr>
                        <a:t>with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/>
                        </a:rPr>
                        <a:t>review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/>
                        </a:rPr>
                        <a:t> of the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/>
                        </a:rPr>
                        <a:t>literature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/>
                        </a:rPr>
                        <a:t> (Henderson et al)</a:t>
                      </a:r>
                      <a:endParaRPr lang="fr-BE" sz="16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/>
                        </a:rPr>
                        <a:t>Treatment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/>
                        </a:rPr>
                        <a:t> of 213 patients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/>
                        </a:rPr>
                        <a:t>with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/>
                        </a:rPr>
                        <a:t>symptomatic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/>
                        </a:rPr>
                        <a:t> TC (Murphy, Long et al)</a:t>
                      </a:r>
                      <a:endParaRPr lang="fr-BE" sz="16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/>
                        </a:rPr>
                        <a:t>EMG and a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/>
                        </a:rPr>
                        <a:t>review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/>
                        </a:rPr>
                        <a:t> of the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/>
                        </a:rPr>
                        <a:t>literature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/>
                        </a:rPr>
                        <a:t>provide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/>
                        </a:rPr>
                        <a:t> insights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/>
                        </a:rPr>
                        <a:t>into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/>
                        </a:rPr>
                        <a:t> the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/>
                        </a:rPr>
                        <a:t>role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/>
                        </a:rPr>
                        <a:t> op sacral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/>
                        </a:rPr>
                        <a:t>perineural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/>
                        </a:rPr>
                        <a:t> </a:t>
                      </a:r>
                      <a:r>
                        <a:rPr lang="fr-BE" sz="16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/>
                        </a:rPr>
                        <a:t>cysts</a:t>
                      </a:r>
                      <a:r>
                        <a:rPr lang="fr-B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/>
                        </a:rPr>
                        <a:t>…</a:t>
                      </a:r>
                      <a:endParaRPr lang="fr-BE" sz="16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Enz</a:t>
                      </a:r>
                      <a:r>
                        <a:rPr lang="fr-BE" sz="16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…</a:t>
                      </a:r>
                    </a:p>
                    <a:p>
                      <a:endParaRPr lang="fr-B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299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779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37828" y="116632"/>
            <a:ext cx="10777263" cy="1143000"/>
          </a:xfrm>
        </p:spPr>
        <p:txBody>
          <a:bodyPr rtlCol="0"/>
          <a:lstStyle/>
          <a:p>
            <a:pPr rtl="0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is de behandeling van TC of het OS?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293812" y="1676400"/>
            <a:ext cx="10489232" cy="4495800"/>
          </a:xfrm>
        </p:spPr>
        <p:txBody>
          <a:bodyPr rtlCol="0">
            <a:normAutofit lnSpcReduction="10000"/>
          </a:bodyPr>
          <a:lstStyle/>
          <a:p>
            <a:pPr marL="0" indent="0" fontAlgn="base">
              <a:buNone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is geen oorzakelijke behandeling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medicatie tegen zenuwpijn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manuele 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therapie en 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osteopathie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buNone/>
            </a:pP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buNone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TC: voorlopig 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behandelingen enkel mogelijk in 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buitenland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 fontAlgn="base">
              <a:spcBef>
                <a:spcPts val="1600"/>
              </a:spcBef>
              <a:buNone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Deze bieden maar 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sommige zeldzame gevallen een oplossing.</a:t>
            </a:r>
          </a:p>
          <a:p>
            <a:pPr marL="342900" indent="-342900" fontAlgn="base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Leegzuigen 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de 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cysten en vullen met weefsellijm</a:t>
            </a:r>
          </a:p>
          <a:p>
            <a:pPr marL="342900" indent="-342900" fontAlgn="base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Chirurgische ingreep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wereldwijd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slechts enkele artsen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uitgevoerd, met wisselende resultaten.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68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26925" y="44624"/>
            <a:ext cx="11423005" cy="1143000"/>
          </a:xfrm>
        </p:spPr>
        <p:txBody>
          <a:bodyPr rtlCol="0"/>
          <a:lstStyle/>
          <a:p>
            <a:pPr rtl="0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is de behandeling van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Tarlov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Cysten?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293812" y="1676400"/>
            <a:ext cx="10489232" cy="4495800"/>
          </a:xfrm>
        </p:spPr>
        <p:txBody>
          <a:bodyPr rtlCol="0">
            <a:normAutofit/>
          </a:bodyPr>
          <a:lstStyle/>
          <a:p>
            <a:pPr marL="0" indent="0" fontAlgn="base">
              <a:buNone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Waarom 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geen heelkundige behandeling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Omdat er na de operatie (leegzuigen en/of afbinden van cysten) te weinig progressie wordt gemaakt.</a:t>
            </a:r>
          </a:p>
          <a:p>
            <a:pPr fontAlgn="base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Omdat er ernstige complicaties kunnen optreden</a:t>
            </a:r>
          </a:p>
          <a:p>
            <a:pPr fontAlgn="base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Omdat er nadien nieuwe cysten opduiken: het vocht zoekt gewoon een nieuwe weg.</a:t>
            </a:r>
          </a:p>
          <a:p>
            <a:pPr marL="0" indent="0" fontAlgn="base">
              <a:buNone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Artsen staan dus weigerachtig tegenover een chirurgische ingreep.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buNone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Logisch want de 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oorzaak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 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overdruk in 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hersenen en het ruggenmergkanaal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blijft bestaan</a:t>
            </a:r>
          </a:p>
          <a:p>
            <a:pPr marL="0" indent="0" fontAlgn="base">
              <a:buNone/>
            </a:pP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37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37828" y="188640"/>
            <a:ext cx="9601200" cy="1143000"/>
          </a:xfrm>
        </p:spPr>
        <p:txBody>
          <a:bodyPr rtlCol="0"/>
          <a:lstStyle/>
          <a:p>
            <a:pPr rtl="0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is er nodig in de toekomst?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269875" y="1697010"/>
            <a:ext cx="10918949" cy="4495800"/>
          </a:xfrm>
        </p:spPr>
        <p:txBody>
          <a:bodyPr rtlCol="0">
            <a:normAutofit fontScale="92500"/>
          </a:bodyPr>
          <a:lstStyle/>
          <a:p>
            <a:pPr marL="0" indent="0" fontAlgn="base">
              <a:buNone/>
            </a:pP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Onderzoek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naar de oorzaak van deze invaliderende, chronische aandoening.</a:t>
            </a:r>
          </a:p>
          <a:p>
            <a:pPr marL="0" indent="0" fontAlgn="base">
              <a:buNone/>
            </a:pPr>
            <a:r>
              <a:rPr lang="nl-NL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lopen al een aantal aanvragen voor subsidiëring, maar omdat de aandoening nog niet gekend is, grijpen we vaak naast de centen.</a:t>
            </a:r>
          </a:p>
          <a:p>
            <a:pPr marL="0" indent="0" fontAlgn="base">
              <a:buNone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 tussentijd krijgen we 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wekelijks aanvragen van mensen om lid te worden van onze patiëntenvereniging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Steeds met hetzelfde verhaal…</a:t>
            </a:r>
          </a:p>
          <a:p>
            <a:pPr marL="0" indent="0" fontAlgn="base">
              <a:buNone/>
            </a:pP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buNone/>
            </a:pP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buNone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Onderzoek is dus broodnodig. En snel.</a:t>
            </a:r>
          </a:p>
          <a:p>
            <a:pPr marL="0" indent="0" fontAlgn="base">
              <a:buNone/>
            </a:pP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buNone/>
            </a:pP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981844" y="4221088"/>
            <a:ext cx="10585176" cy="1161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kamp met ernstige, chronische pijn. In het verslag van de </a:t>
            </a:r>
            <a:r>
              <a:rPr lang="nl-NL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mri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staan </a:t>
            </a:r>
            <a:r>
              <a:rPr lang="nl-NL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Tarlov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-cysten vermeld, maar volgens mijn arts is dit niet-symptomatisch. </a:t>
            </a:r>
            <a:endParaRPr lang="nl-NL" sz="20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 het dan dat ik zoveel pijn heb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?”</a:t>
            </a:r>
            <a:endParaRPr lang="nl-NL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0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37828" y="132048"/>
            <a:ext cx="5976664" cy="1045840"/>
          </a:xfrm>
        </p:spPr>
        <p:txBody>
          <a:bodyPr rtlCol="0">
            <a:normAutofit/>
          </a:bodyPr>
          <a:lstStyle/>
          <a:p>
            <a:pPr rtl="0"/>
            <a:r>
              <a:rPr lang="nl-NL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doet vzw OSTC?</a:t>
            </a:r>
            <a:endParaRPr lang="nl-NL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197868" y="1772816"/>
            <a:ext cx="7560840" cy="4824536"/>
          </a:xfrm>
        </p:spPr>
        <p:txBody>
          <a:bodyPr rtlCol="0"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Tarlov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-cysten en het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overdruksyndroom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bekend maken door een zo groot mogelijke doelgroep te informeren over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deze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nog toe 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onvoldoende gekende invaliderende chronische pijnaandoening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fontAlgn="base">
              <a:lnSpc>
                <a:spcPct val="100000"/>
              </a:lnSpc>
            </a:pP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Informatie verstrekken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 patiënten en hun achterban.</a:t>
            </a:r>
          </a:p>
          <a:p>
            <a:pPr fontAlgn="base">
              <a:lnSpc>
                <a:spcPct val="100000"/>
              </a:lnSpc>
            </a:pP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Wetenschappelijk onderzoek financieren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naar de oorzaak, de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onderliggende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mechanismen en de behandeling.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82" y="1628800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19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909836" y="0"/>
            <a:ext cx="9601200" cy="1143000"/>
          </a:xfrm>
        </p:spPr>
        <p:txBody>
          <a:bodyPr rtlCol="0"/>
          <a:lstStyle/>
          <a:p>
            <a:pPr rtl="0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kan u doen voor vzw OSTC?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293812" y="1676400"/>
            <a:ext cx="10489232" cy="4495800"/>
          </a:xfrm>
        </p:spPr>
        <p:txBody>
          <a:bodyPr rtlCol="0">
            <a:normAutofit fontScale="77500" lnSpcReduction="20000"/>
          </a:bodyPr>
          <a:lstStyle/>
          <a:p>
            <a:pPr fontAlgn="base"/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Ons steunen door een vrije gift te storten op: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BE64 6528 5227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7852</a:t>
            </a:r>
          </a:p>
          <a:p>
            <a:pPr fontAlgn="base"/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Troopen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zonder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zelf een cent extra te betalen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onze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Trooperpagina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fontAlgn="base">
              <a:buNone/>
            </a:pPr>
            <a:endParaRPr lang="nl-NL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4320" lvl="1" indent="0" fontAlgn="base"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>
              <a:lnSpc>
                <a:spcPct val="120000"/>
              </a:lnSpc>
            </a:pPr>
            <a:r>
              <a:rPr lang="nl-NL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Dankzij uw </a:t>
            </a:r>
            <a:r>
              <a:rPr lang="nl-NL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aankopen via deze site, komt er een extra centje op de rekening van onze vzw.</a:t>
            </a:r>
          </a:p>
          <a:p>
            <a:pPr lvl="1" fontAlgn="base">
              <a:lnSpc>
                <a:spcPct val="120000"/>
              </a:lnSpc>
            </a:pPr>
            <a:r>
              <a:rPr lang="nl-NL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Overtuig ook </a:t>
            </a:r>
            <a:r>
              <a:rPr lang="nl-NL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uw </a:t>
            </a:r>
            <a:r>
              <a:rPr lang="nl-NL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familie, vrienden en collega’s om mee te </a:t>
            </a:r>
            <a:r>
              <a:rPr lang="nl-NL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troopen</a:t>
            </a:r>
            <a:r>
              <a:rPr lang="nl-NL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G</a:t>
            </a:r>
            <a:r>
              <a:rPr lang="nl-NL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ebruik hiervoor </a:t>
            </a:r>
            <a:r>
              <a:rPr lang="nl-N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deze </a:t>
            </a:r>
            <a:r>
              <a:rPr lang="nl-NL" sz="2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Trooperkaartjes</a:t>
            </a:r>
            <a:r>
              <a:rPr lang="nl-N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!</a:t>
            </a:r>
            <a:endParaRPr lang="nl-N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fontAlgn="base">
              <a:lnSpc>
                <a:spcPct val="120000"/>
              </a:lnSpc>
            </a:pPr>
            <a:r>
              <a:rPr lang="nl-NL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 je weten hoe Trooper werkt? Kijk dan naar </a:t>
            </a:r>
            <a:r>
              <a:rPr lang="nl-N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dit </a:t>
            </a:r>
            <a:r>
              <a:rPr lang="nl-N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filmpje</a:t>
            </a:r>
            <a:r>
              <a:rPr lang="nl-N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bekijk de </a:t>
            </a:r>
            <a:r>
              <a:rPr lang="nl-N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gebruiksaanwijzing</a:t>
            </a:r>
            <a:r>
              <a:rPr lang="nl-NL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74320" lvl="1" indent="0" algn="r" fontAlgn="base">
              <a:lnSpc>
                <a:spcPct val="120000"/>
              </a:lnSpc>
              <a:buNone/>
            </a:pPr>
            <a:r>
              <a:rPr lang="nl-NL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 info: </a:t>
            </a:r>
            <a:r>
              <a:rPr lang="nl-N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www.overdruksyndroom.be</a:t>
            </a:r>
            <a:r>
              <a:rPr lang="nl-N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88" y="2204864"/>
            <a:ext cx="2448272" cy="12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9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37827" y="260648"/>
            <a:ext cx="11350997" cy="1080120"/>
          </a:xfrm>
        </p:spPr>
        <p:txBody>
          <a:bodyPr rtlCol="0">
            <a:normAutofit/>
          </a:bodyPr>
          <a:lstStyle/>
          <a:p>
            <a:pPr rtl="0"/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is het (cerebrospinaal) </a:t>
            </a:r>
            <a:r>
              <a:rPr lang="nl-NL" sz="3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overdruksyndroom</a:t>
            </a:r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nl-NL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288553" y="1556792"/>
            <a:ext cx="10273207" cy="44958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nl-NL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iopathisch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cerebrospinaal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drukdysregulatiesyndroom</a:t>
            </a:r>
            <a:endParaRPr lang="fr-BE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gestoorde drukregeling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hersenen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ruggenmergvocht 	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druk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het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ruggenmergkanaal stijgt </a:t>
            </a:r>
          </a:p>
          <a:p>
            <a:pPr marL="0" indent="0">
              <a:buNone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ruggenmergvocht wordt in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zenuwen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geperst </a:t>
            </a:r>
          </a:p>
          <a:p>
            <a:pPr marL="0" indent="0">
              <a:buNone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Gevolgen: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irritatie van de zenuwvezeltjes 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pijn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tintelingen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voosheid, slapend gevoel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meeste </a:t>
            </a: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druk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 heiligbeenzenuwen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pijnklachten vanuit</a:t>
            </a:r>
            <a:r>
              <a:rPr lang="nl-N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hele</a:t>
            </a:r>
            <a:r>
              <a:rPr lang="nl-N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ruggenmergkanaal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 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bekken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benen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voeten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romp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nek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armen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gezicht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hals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6212162" y="5733256"/>
            <a:ext cx="5976663" cy="888504"/>
          </a:xfrm>
        </p:spPr>
        <p:txBody>
          <a:bodyPr rtlCol="0">
            <a:normAutofit/>
          </a:bodyPr>
          <a:lstStyle/>
          <a:p>
            <a:pPr marL="274320" lvl="1" indent="0" fontAlgn="base">
              <a:buNone/>
            </a:pP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4320" lvl="1" indent="0" algn="r" fontAlgn="base">
              <a:buNone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 info: 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www.overdruksyndroom.be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Résultat de recherche d'images pour &quot;chronisch ziek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2"/>
          <a:stretch/>
        </p:blipFill>
        <p:spPr bwMode="auto">
          <a:xfrm>
            <a:off x="1413892" y="345568"/>
            <a:ext cx="5112568" cy="643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366" y="3284984"/>
            <a:ext cx="2598970" cy="259897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814493" y="1302390"/>
            <a:ext cx="511256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Namens alle leden van </a:t>
            </a:r>
          </a:p>
          <a:p>
            <a:pPr algn="ctr">
              <a:lnSpc>
                <a:spcPct val="120000"/>
              </a:lnSpc>
            </a:pP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vzw OSTC: </a:t>
            </a:r>
          </a:p>
          <a:p>
            <a:pPr algn="ctr">
              <a:lnSpc>
                <a:spcPct val="120000"/>
              </a:lnSpc>
            </a:pP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hartelijk bedankt voor uw aandacht!</a:t>
            </a:r>
            <a:endParaRPr lang="nl-NL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143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37827" y="260648"/>
            <a:ext cx="11350997" cy="1080120"/>
          </a:xfrm>
        </p:spPr>
        <p:txBody>
          <a:bodyPr rtlCol="0">
            <a:normAutofit/>
          </a:bodyPr>
          <a:lstStyle/>
          <a:p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zijn </a:t>
            </a:r>
            <a:r>
              <a:rPr lang="nl-NL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Tarlov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-cysten?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288553" y="1556792"/>
            <a:ext cx="10638507" cy="44958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verbrede zenuwwortel door verhoogde druk </a:t>
            </a:r>
            <a:r>
              <a:rPr lang="nl-NL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zenuwwortel. </a:t>
            </a:r>
          </a:p>
          <a:p>
            <a:pPr marL="342900" indent="-342900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druk zit binnenin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afmeting </a:t>
            </a:r>
            <a:r>
              <a:rPr lang="nl-NL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vd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cyste is niet van belang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zelfs kleine cysten kunnen pijn en neurologische problemen veroorzaken</a:t>
            </a:r>
          </a:p>
          <a:p>
            <a:pPr marL="0" indent="0">
              <a:buNone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Gevolgen: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irritatie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vd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zenuwvezeltjes in de zenuwwortel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isolatielaag rond de zenuw die uitzet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pijn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tintelingen, voosheid en/of een slapend gevoel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pijnklachten in het hele ruggenmergkanaal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 in het bekken, de benen, de voeten, de romp, de nek, de armen, het gezicht, de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hals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3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12245" y="124192"/>
            <a:ext cx="9601200" cy="1143000"/>
          </a:xfrm>
        </p:spPr>
        <p:txBody>
          <a:bodyPr rtlCol="0"/>
          <a:lstStyle/>
          <a:p>
            <a:pPr rtl="0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Symptomatisch of niet?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197868" y="2708920"/>
            <a:ext cx="10801200" cy="3463280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Probleem</a:t>
            </a:r>
          </a:p>
          <a:p>
            <a:pPr marL="342900" indent="-342900">
              <a:lnSpc>
                <a:spcPct val="120000"/>
              </a:lnSpc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Veel artsen (wereldwijd) kennen de aandoening niet.</a:t>
            </a:r>
          </a:p>
          <a:p>
            <a:pPr marL="342900" indent="-342900">
              <a:lnSpc>
                <a:spcPct val="120000"/>
              </a:lnSpc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Veel artsen denken dat enkel de grote </a:t>
            </a:r>
            <a:r>
              <a:rPr lang="nl-N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Tarlov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-cysten symptomatisch kunnen zijn, maar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fr-BE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elfs</a:t>
            </a:r>
            <a:r>
              <a:rPr lang="fr-B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patiënten</a:t>
            </a:r>
            <a:r>
              <a:rPr lang="fr-B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met </a:t>
            </a:r>
            <a:r>
              <a:rPr lang="fr-BE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kleine</a:t>
            </a:r>
            <a:r>
              <a:rPr lang="fr-B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cysten</a:t>
            </a:r>
            <a:r>
              <a:rPr lang="fr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kunnen</a:t>
            </a:r>
            <a:r>
              <a:rPr lang="fr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ernstig</a:t>
            </a:r>
            <a:r>
              <a:rPr lang="fr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invaliderende</a:t>
            </a:r>
            <a:r>
              <a:rPr lang="fr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symptomen</a:t>
            </a:r>
            <a:r>
              <a:rPr lang="fr-B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hebben</a:t>
            </a:r>
            <a:r>
              <a:rPr lang="fr-B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621982" lvl="1" indent="-342900">
              <a:lnSpc>
                <a:spcPct val="120000"/>
              </a:lnSpc>
            </a:pPr>
            <a:r>
              <a:rPr lang="fr-B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</a:t>
            </a:r>
            <a:r>
              <a:rPr lang="fr-B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 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literatuur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hiervoor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aanwijzingen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“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often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present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with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multiple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smaller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cysts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. … Patients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may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begin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to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feel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pain or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paresthesia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early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, and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even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very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small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cysts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with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spinal nerve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root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fibers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can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therefore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be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diagnosed</a:t>
            </a:r>
            <a:r>
              <a:rPr lang="fr-B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BE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earl</a:t>
            </a:r>
            <a:r>
              <a:rPr lang="fr-BE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y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(Sun, 2013).</a:t>
            </a: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https://lh4.googleusercontent.com/ziaWTQ1XupPrCy0QEOSsEuN-7vIeqhcjGf1gx3LT3ylfRrZHAwONaOgn9Oo5vp8R1heA81j3djz3Nj_VotCWHX4Jj8wUj3gIeP-wzhdOj7qfPoZNHL4VUDNNft65kgU-5PGgE3juni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64" y="120122"/>
            <a:ext cx="2232248" cy="148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53852" y="1654048"/>
            <a:ext cx="10585176" cy="72186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Algemeen wordt aangenomen dat </a:t>
            </a:r>
            <a:r>
              <a:rPr lang="nl-NL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Tarlov</a:t>
            </a:r>
            <a:r>
              <a:rPr lang="nl-NL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-cysten “banale toevalligheden” zijn. Maar dit werd nooit in vraag gesteld en is nooit wetenschappelijk onderzocht.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391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5820" y="6011"/>
            <a:ext cx="9553129" cy="1191344"/>
          </a:xfrm>
        </p:spPr>
        <p:txBody>
          <a:bodyPr/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Symptomatisch of niet?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8471" y="1709247"/>
            <a:ext cx="7560840" cy="158918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540" y="3880805"/>
            <a:ext cx="5046885" cy="200679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775" y="4278874"/>
            <a:ext cx="5075546" cy="150864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916" y="5959384"/>
            <a:ext cx="8483928" cy="9540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96" y="3049732"/>
            <a:ext cx="7886700" cy="1057275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765819" y="1230078"/>
            <a:ext cx="11423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Nochtans is er voldoende </a:t>
            </a:r>
            <a:r>
              <a:rPr lang="nl-B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wetenschappelijke literatuur verschenen…</a:t>
            </a:r>
            <a:endParaRPr lang="fr-B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2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9876" y="1212347"/>
            <a:ext cx="10561240" cy="1143000"/>
          </a:xfrm>
        </p:spPr>
        <p:txBody>
          <a:bodyPr>
            <a:normAutofit/>
          </a:bodyPr>
          <a:lstStyle/>
          <a:p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Omdat de aandoening nog </a:t>
            </a:r>
            <a:r>
              <a:rPr lang="nl-B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erkend en niet bekend </a:t>
            </a:r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is, wordt patiënten hun pijn vaak niet ernstig genomen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https://lh3.googleusercontent.com/XvM_-RE33DzVDLues6ygmVylmNxzmhkGqdYff1nOdgikkUN1koiPiDvqh6I0eRgWVHkV55Ody6eWSkxixxvfGH8CZbpkV0M_-QaTvid7N2rYPPtxZPNy_XFAGCzgS7JAy2osrVlaZZ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40" y="2355347"/>
            <a:ext cx="6353175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lellogram 3"/>
          <p:cNvSpPr/>
          <p:nvPr/>
        </p:nvSpPr>
        <p:spPr>
          <a:xfrm rot="1225128">
            <a:off x="7445797" y="3353972"/>
            <a:ext cx="360040" cy="384149"/>
          </a:xfrm>
          <a:prstGeom prst="parallelogram">
            <a:avLst>
              <a:gd name="adj" fmla="val 6128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Parallellogram 5"/>
          <p:cNvSpPr/>
          <p:nvPr/>
        </p:nvSpPr>
        <p:spPr>
          <a:xfrm rot="19295819">
            <a:off x="7841220" y="3068928"/>
            <a:ext cx="538834" cy="21608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hthoek 2"/>
          <p:cNvSpPr/>
          <p:nvPr/>
        </p:nvSpPr>
        <p:spPr>
          <a:xfrm>
            <a:off x="837828" y="548639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Erkend?</a:t>
            </a:r>
            <a:endParaRPr lang="fr-BE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67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8030" y="1657419"/>
            <a:ext cx="11300795" cy="744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Pijn </a:t>
            </a:r>
            <a:r>
              <a:rPr lang="nl-BE" sz="23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</a:t>
            </a:r>
            <a:r>
              <a:rPr lang="nl-BE" sz="23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Tarlov</a:t>
            </a:r>
            <a:r>
              <a:rPr lang="nl-BE" sz="23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-cysten en overdruk die toeneemt bij zittende activiteiten.</a:t>
            </a:r>
          </a:p>
          <a:p>
            <a:pPr marL="0" indent="0">
              <a:buNone/>
            </a:pPr>
            <a:r>
              <a:rPr lang="nl-B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Gevolgen: moeilijkheden met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7" name="Picture 5" descr="https://lh5.googleusercontent.com/Ja9rbdLyFugoTJRn67M2e6HbvayRRUSFaWGNeDKHvyAlBccQQ0f8W5bY5QDvnwPIrevGLRhs1t11GiJItCLf79LFzklNAAAx8DDdatHvOcbtzsa5Kek2BgrfYftFaHoFbg3PMtQstQ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461" y="3142170"/>
            <a:ext cx="18669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293812" y="5373216"/>
            <a:ext cx="1084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BE" sz="2000" dirty="0" smtClean="0"/>
              <a:t> 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werken	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uit eten	    fietsen		auto rijden    op vakantie gaan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 descr="Sclera picto'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" y="3151367"/>
            <a:ext cx="1991053" cy="1991053"/>
          </a:xfrm>
          <a:prstGeom prst="rect">
            <a:avLst/>
          </a:prstGeom>
        </p:spPr>
      </p:pic>
      <p:pic>
        <p:nvPicPr>
          <p:cNvPr id="6" name="Afbeelding 5" descr="Gratis vectorafbeelding: &lt;strong&gt;Fietsen&lt;/strong&gt;, Bergop, Klimmen, Fiet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98" y="3536718"/>
            <a:ext cx="2340683" cy="1716501"/>
          </a:xfrm>
          <a:prstGeom prst="rect">
            <a:avLst/>
          </a:prstGeom>
        </p:spPr>
      </p:pic>
      <p:pic>
        <p:nvPicPr>
          <p:cNvPr id="7" name="Afbeelding 6" descr="Illustrazione gratis: &lt;strong&gt;Auto&lt;/strong&gt;, Traffico, Scudo, Silhouette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37" y="3305426"/>
            <a:ext cx="1844824" cy="1844824"/>
          </a:xfrm>
          <a:prstGeom prst="rect">
            <a:avLst/>
          </a:prstGeom>
        </p:spPr>
      </p:pic>
      <p:sp>
        <p:nvSpPr>
          <p:cNvPr id="13" name="Titel 12"/>
          <p:cNvSpPr txBox="1">
            <a:spLocks/>
          </p:cNvSpPr>
          <p:nvPr/>
        </p:nvSpPr>
        <p:spPr>
          <a:xfrm>
            <a:off x="837828" y="220362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Sociaal invaliderend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 descr="Clipart - Sunglasses Smiley Fac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011" y="3303575"/>
            <a:ext cx="2360049" cy="177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71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7828" y="217458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Sociaal </a:t>
            </a:r>
            <a:r>
              <a:rPr lang="nl-NL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invaliderend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Gevolgen van deze invaliderende aandoening</a:t>
            </a:r>
          </a:p>
          <a:p>
            <a:pPr lvl="1"/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Geforceerd te stoppen met werken</a:t>
            </a:r>
          </a:p>
          <a:p>
            <a:pPr lvl="1"/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 huis gebonden</a:t>
            </a:r>
          </a:p>
          <a:p>
            <a:pPr lvl="1"/>
            <a:r>
              <a:rPr lang="nl-B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Vaak depressief 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Bovendien </a:t>
            </a:r>
            <a:r>
              <a:rPr lang="nl-B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systematisch miskend</a:t>
            </a:r>
          </a:p>
          <a:p>
            <a:pPr marL="0" indent="0">
              <a:buNone/>
            </a:pPr>
            <a:r>
              <a:rPr lang="nl-B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omdat artsen het vaak niet eens zijn 	</a:t>
            </a:r>
          </a:p>
          <a:p>
            <a:endParaRPr lang="nl-B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nl-BE" sz="2400" dirty="0" smtClean="0"/>
          </a:p>
        </p:txBody>
      </p:sp>
      <p:pic>
        <p:nvPicPr>
          <p:cNvPr id="5" name="Picture 2" descr="https://lh6.googleusercontent.com/NBlYXAiZBBkIbF9OealSA8iz5exmzvPDhwfWpHG94-q84FbnWSuB-Qhy2eI0VfT_XR9Hcnhs_C-IP0aIa6lIq9e1E-JtcNhFMLqbl6pQC4yV5lRP3cGijhXZAEyf3LoqaqVKd-9FZ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72" y="2132856"/>
            <a:ext cx="4446839" cy="435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54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842515" y="116632"/>
            <a:ext cx="9601200" cy="1143000"/>
          </a:xfrm>
        </p:spPr>
        <p:txBody>
          <a:bodyPr rtlCol="0">
            <a:normAutofit/>
          </a:bodyPr>
          <a:lstStyle/>
          <a:p>
            <a:pPr rtl="0"/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Zeldzame aandoening?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293812" y="1676400"/>
            <a:ext cx="10489232" cy="4920952"/>
          </a:xfrm>
        </p:spPr>
        <p:txBody>
          <a:bodyPr rtlCol="0">
            <a:normAutofit/>
          </a:bodyPr>
          <a:lstStyle/>
          <a:p>
            <a:pPr fontAlgn="base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Circa 5 %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van de bevolking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heeft Tarlov-cysten. </a:t>
            </a:r>
          </a:p>
          <a:p>
            <a:pPr marL="274320" lvl="1" indent="0" fontAlgn="base">
              <a:buNone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1/4 is symptomatisch.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Bovendien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worden er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nog een aantal in de loop van het leven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symptomatisch. </a:t>
            </a:r>
          </a:p>
          <a:p>
            <a:pPr fontAlgn="base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M.a.w.: 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1 % van de bevolking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lijdt hieraan in meer of minder ernstige mate. </a:t>
            </a:r>
          </a:p>
          <a:p>
            <a:pPr marL="274320" lvl="1" indent="0" fontAlgn="base">
              <a:buNone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86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daarvan zijn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vrouwen. </a:t>
            </a: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Dus: deze aandoening is een 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belangrijke miskende oorzaak van ernstige pijn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74320" lvl="1" indent="0" fontAlgn="base"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 </a:t>
            </a:r>
            <a:r>
              <a:rPr lang="en-US" sz="18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Fibromyalgia </a:t>
            </a:r>
            <a:r>
              <a:rPr lang="en-US" sz="18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and unexplained widespread pain: The idiopathic cerebrospinal pressure dysregulation hypothesis</a:t>
            </a:r>
            <a:r>
              <a:rPr lang="en-US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.</a:t>
            </a:r>
            <a:r>
              <a:rPr lang="en-US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4320" lvl="1" indent="0" fontAlgn="base">
              <a:buNone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deze publicatie 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wordt uitgelegd dat </a:t>
            </a:r>
            <a:r>
              <a:rPr lang="nl-BE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andere </a:t>
            </a:r>
            <a:r>
              <a:rPr lang="nl-B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neurologische symptomen zoals blaasproblemen, aangezichtspijn en spierzwakte </a:t>
            </a:r>
            <a:r>
              <a:rPr lang="nl-BE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nl-B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gevolg </a:t>
            </a:r>
            <a:r>
              <a:rPr lang="nl-BE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 van </a:t>
            </a:r>
            <a:r>
              <a:rPr lang="nl-B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druk in de zenuwwortels. </a:t>
            </a:r>
            <a:endParaRPr lang="nl-NL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 descr="Gratis illustratie: &lt;strong&gt;Wereldbol&lt;/strong&gt;, Wereld, Bol, Geografi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852" y="7058"/>
            <a:ext cx="2110803" cy="209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9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theme/theme1.xml><?xml version="1.0" encoding="utf-8"?>
<a:theme xmlns:a="http://schemas.openxmlformats.org/drawingml/2006/main" name="Rust 16: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94_TF02801109_TF02801109" id="{4D603CE5-5CD7-48D0-AE72-FAA6D148D59A}" vid="{BADF76DF-146F-4311-9DC6-F0DC21A2F024}"/>
    </a:ext>
  </a:extLst>
</a:theme>
</file>

<file path=ppt/theme/theme2.xml><?xml version="1.0" encoding="utf-8"?>
<a:theme xmlns:a="http://schemas.openxmlformats.org/drawingml/2006/main" name="Office-th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Rustige natuurpresentatie vier seizoenen (breedbeeld)</Template>
  <TotalTime>1612</TotalTime>
  <Words>979</Words>
  <Application>Microsoft Office PowerPoint</Application>
  <PresentationFormat>Aangepast</PresentationFormat>
  <Paragraphs>156</Paragraphs>
  <Slides>20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Euphemia</vt:lpstr>
      <vt:lpstr>Verdana</vt:lpstr>
      <vt:lpstr>Wingdings</vt:lpstr>
      <vt:lpstr>Rust 16:9</vt:lpstr>
      <vt:lpstr>PowerPoint-presentatie</vt:lpstr>
      <vt:lpstr>Wat is het (cerebrospinaal) overdruksyndroom?</vt:lpstr>
      <vt:lpstr>Wat zijn Tarlov-cysten?</vt:lpstr>
      <vt:lpstr>Symptomatisch of niet?</vt:lpstr>
      <vt:lpstr>Symptomatisch of niet?</vt:lpstr>
      <vt:lpstr>Omdat de aandoening nog niet erkend en niet bekend is, wordt patiënten hun pijn vaak niet ernstig genomen</vt:lpstr>
      <vt:lpstr>PowerPoint-presentatie</vt:lpstr>
      <vt:lpstr>  Sociaal invaliderend</vt:lpstr>
      <vt:lpstr>Zeldzame aandoening?</vt:lpstr>
      <vt:lpstr>Zeldzame aandoening?</vt:lpstr>
      <vt:lpstr>PowerPoint-presentatie</vt:lpstr>
      <vt:lpstr>Wetenschappelijke literatuur</vt:lpstr>
      <vt:lpstr>Wetenschappelijke literatuur over cerebrospinale overdruk</vt:lpstr>
      <vt:lpstr>Wetenschappelijke literatuur over Tarlov-cysten</vt:lpstr>
      <vt:lpstr>Wat is de behandeling van TC of het OS?</vt:lpstr>
      <vt:lpstr>Wat is de behandeling van Tarlov Cysten?</vt:lpstr>
      <vt:lpstr>Wat is er nodig in de toekomst?</vt:lpstr>
      <vt:lpstr>Wat doet vzw OSTC?</vt:lpstr>
      <vt:lpstr>Wat kan u doen voor vzw OSTC?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Titelindeling</dc:title>
  <dc:creator>Fien Wuestenberg</dc:creator>
  <cp:lastModifiedBy>Fien Wuestenberg</cp:lastModifiedBy>
  <cp:revision>55</cp:revision>
  <dcterms:created xsi:type="dcterms:W3CDTF">2018-01-21T16:25:23Z</dcterms:created>
  <dcterms:modified xsi:type="dcterms:W3CDTF">2018-01-28T15:29:25Z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